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4" r:id="rId3"/>
    <p:sldId id="295" r:id="rId4"/>
    <p:sldId id="286" r:id="rId5"/>
    <p:sldId id="263" r:id="rId6"/>
    <p:sldId id="296" r:id="rId7"/>
    <p:sldId id="269" r:id="rId8"/>
    <p:sldId id="270" r:id="rId9"/>
    <p:sldId id="271" r:id="rId10"/>
    <p:sldId id="262" r:id="rId11"/>
    <p:sldId id="272" r:id="rId12"/>
    <p:sldId id="281" r:id="rId13"/>
    <p:sldId id="287" r:id="rId14"/>
    <p:sldId id="273" r:id="rId15"/>
    <p:sldId id="298" r:id="rId16"/>
    <p:sldId id="300" r:id="rId17"/>
    <p:sldId id="289" r:id="rId18"/>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8F8F8"/>
    <a:srgbClr val="1B3476"/>
    <a:srgbClr val="2C3C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21" autoAdjust="0"/>
  </p:normalViewPr>
  <p:slideViewPr>
    <p:cSldViewPr>
      <p:cViewPr>
        <p:scale>
          <a:sx n="100" d="100"/>
          <a:sy n="100" d="100"/>
        </p:scale>
        <p:origin x="-186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US"/>
          </a:p>
        </p:txBody>
      </p:sp>
      <p:sp>
        <p:nvSpPr>
          <p:cNvPr id="3" name="Datumsplatzhalt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89452116-000E-48EF-8FD9-CE132C46959C}" type="datetimeFigureOut">
              <a:rPr lang="en-US" smtClean="0"/>
              <a:pPr/>
              <a:t>4/28/2017</a:t>
            </a:fld>
            <a:endParaRPr lang="en-US"/>
          </a:p>
        </p:txBody>
      </p:sp>
      <p:sp>
        <p:nvSpPr>
          <p:cNvPr id="4" name="Folienbildplatzhalt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US"/>
          </a:p>
        </p:txBody>
      </p:sp>
      <p:sp>
        <p:nvSpPr>
          <p:cNvPr id="5" name="Notizenplatzhalter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US"/>
          </a:p>
        </p:txBody>
      </p:sp>
      <p:sp>
        <p:nvSpPr>
          <p:cNvPr id="7" name="Foliennummernplatzhalt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4186EB84-AF97-40FE-8D7B-AA59F1F2B24D}" type="slidenum">
              <a:rPr lang="en-US" smtClean="0"/>
              <a:pPr/>
              <a:t>‹Nr.›</a:t>
            </a:fld>
            <a:endParaRPr lang="en-US"/>
          </a:p>
        </p:txBody>
      </p:sp>
    </p:spTree>
    <p:extLst>
      <p:ext uri="{BB962C8B-B14F-4D97-AF65-F5344CB8AC3E}">
        <p14:creationId xmlns:p14="http://schemas.microsoft.com/office/powerpoint/2010/main" val="384420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z.ch/documents/ERB_2012_ICT-Strategi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z.ch/documents/ERB_2012_ICT-Strategie.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z.ch/documents/ERB_2012_ICT-Strategie.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13</a:t>
            </a:fld>
            <a:endParaRPr lang="en-US"/>
          </a:p>
        </p:txBody>
      </p:sp>
    </p:spTree>
    <p:extLst>
      <p:ext uri="{BB962C8B-B14F-4D97-AF65-F5344CB8AC3E}">
        <p14:creationId xmlns:p14="http://schemas.microsoft.com/office/powerpoint/2010/main" val="316056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15</a:t>
            </a:fld>
            <a:endParaRPr lang="en-US"/>
          </a:p>
        </p:txBody>
      </p:sp>
    </p:spTree>
    <p:extLst>
      <p:ext uri="{BB962C8B-B14F-4D97-AF65-F5344CB8AC3E}">
        <p14:creationId xmlns:p14="http://schemas.microsoft.com/office/powerpoint/2010/main" val="2312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16</a:t>
            </a:fld>
            <a:endParaRPr lang="en-US"/>
          </a:p>
        </p:txBody>
      </p:sp>
    </p:spTree>
    <p:extLst>
      <p:ext uri="{BB962C8B-B14F-4D97-AF65-F5344CB8AC3E}">
        <p14:creationId xmlns:p14="http://schemas.microsoft.com/office/powerpoint/2010/main" val="92911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17</a:t>
            </a:fld>
            <a:endParaRPr lang="en-US"/>
          </a:p>
        </p:txBody>
      </p:sp>
    </p:spTree>
    <p:extLst>
      <p:ext uri="{BB962C8B-B14F-4D97-AF65-F5344CB8AC3E}">
        <p14:creationId xmlns:p14="http://schemas.microsoft.com/office/powerpoint/2010/main" val="238236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AT" sz="1300" dirty="0"/>
              <a:t>In Österreich:</a:t>
            </a:r>
          </a:p>
          <a:p>
            <a:r>
              <a:rPr lang="de-AT" sz="1500" b="1" dirty="0"/>
              <a:t>Lehrplan NMS:</a:t>
            </a:r>
          </a:p>
          <a:p>
            <a:r>
              <a:rPr lang="de-AT" sz="1300" b="1" dirty="0"/>
              <a:t>Maschinschreiben</a:t>
            </a:r>
            <a:r>
              <a:rPr lang="de-AT" sz="1300" dirty="0"/>
              <a:t>:</a:t>
            </a:r>
          </a:p>
          <a:p>
            <a:r>
              <a:rPr lang="de-AT" sz="1300" dirty="0"/>
              <a:t>Die Schülerinnen und Schüler sollen im Zehn-Finger-Blindschreiben (Grundstellung </a:t>
            </a:r>
            <a:r>
              <a:rPr lang="de-AT" sz="1300" dirty="0" err="1"/>
              <a:t>asdf-jklö</a:t>
            </a:r>
            <a:r>
              <a:rPr lang="de-AT" sz="1300" dirty="0"/>
              <a:t>) fehlerfreies und sauberes Schreiben </a:t>
            </a:r>
            <a:r>
              <a:rPr lang="de-AT" sz="1300" b="1" dirty="0">
                <a:solidFill>
                  <a:srgbClr val="FF9900"/>
                </a:solidFill>
              </a:rPr>
              <a:t>ohne bestimmte Geschwindigkeit</a:t>
            </a:r>
            <a:r>
              <a:rPr lang="de-AT" sz="1300" dirty="0"/>
              <a:t> beherrschen.</a:t>
            </a:r>
          </a:p>
          <a:p>
            <a:r>
              <a:rPr lang="de-AT" sz="800" dirty="0"/>
              <a:t>(http://www.bmukk.gv.at/medienpool/22513/bgbla_2012_ii_185_anl1.pdf)</a:t>
            </a:r>
            <a:endParaRPr lang="de-AT" sz="1100" dirty="0"/>
          </a:p>
          <a:p>
            <a:endParaRPr lang="de-AT" sz="1300" dirty="0"/>
          </a:p>
          <a:p>
            <a:endParaRPr lang="de-AT" sz="1300" dirty="0"/>
          </a:p>
          <a:p>
            <a:r>
              <a:rPr lang="de-AT" sz="1300" dirty="0"/>
              <a:t>In Schwyz</a:t>
            </a:r>
          </a:p>
          <a:p>
            <a:r>
              <a:rPr lang="de-AT" sz="1300" dirty="0"/>
              <a:t>Laut http://www.sz.ch/xml_1/internet/de/application/d5/d2561/d23495/d23501/d26095/p27653.cfm </a:t>
            </a:r>
          </a:p>
          <a:p>
            <a:endParaRPr lang="de-AT" sz="1300" dirty="0"/>
          </a:p>
          <a:p>
            <a:r>
              <a:rPr lang="de-AT" sz="1300" b="1" dirty="0"/>
              <a:t>Tastaturschreiben auf der Primarstufe (ab 4. Klasse)</a:t>
            </a:r>
            <a:br>
              <a:rPr lang="de-AT" sz="1300" b="1" dirty="0"/>
            </a:br>
            <a:endParaRPr lang="de-AT" sz="1300" b="1" dirty="0"/>
          </a:p>
          <a:p>
            <a:r>
              <a:rPr lang="de-AT" sz="1300" dirty="0"/>
              <a:t>Der Erziehungsrat hat anlässlich seiner Sitzung vom 30. November 2012 beschlossen, das Tastaturschreiben ab der 4. Klasse der Primarstufe einzuführen (</a:t>
            </a:r>
            <a:r>
              <a:rPr lang="de-AT" sz="1300" dirty="0">
                <a:hlinkClick r:id="rId3" tooltip="ERB ICT-Strategie"/>
              </a:rPr>
              <a:t>ERB vom 30. Nov. 2012  [PDF]</a:t>
            </a:r>
            <a:r>
              <a:rPr lang="de-AT" sz="1300" dirty="0"/>
              <a:t>). Das Tastaturschreiben (10-Finger-System) soll künftig im Sinne eines individuellen Lehrgangs im Rahmen von offenen Unterrichtsformen mittels geeigneter Tastaturschreib-Lernprogramme systematisch gelernt werden. Fürs Erlernen des Tastaturschreibens wird also </a:t>
            </a:r>
            <a:r>
              <a:rPr lang="de-AT" sz="1300" b="1" dirty="0"/>
              <a:t>kein eigenes Fach</a:t>
            </a:r>
            <a:r>
              <a:rPr lang="de-AT" sz="1300" dirty="0"/>
              <a:t> konzipiert, sondern </a:t>
            </a:r>
            <a:r>
              <a:rPr lang="de-AT" sz="1300" dirty="0" err="1"/>
              <a:t>Zeitgefässe</a:t>
            </a:r>
            <a:r>
              <a:rPr lang="de-AT" sz="1300" dirty="0"/>
              <a:t> (ca. 10-15 Min. pro Woche) in anderen Fächern, insbesondere im Deutschunterricht, zur Verfügung gestellt. Zusätzlich haben die Schülerinnen und Schüler die Möglichkeit, das Tastaturschreiben auch zuhause am Computer zu üben. Zugleich soll den Schülerinnen und Schülern vermehrt die Möglichkeit gegeben werden, Texte (z.B. im Deutschunterricht) am Computer zu schreiben, um das Zehnfinger-Tastaturschreiben anwenden zu können.</a:t>
            </a:r>
          </a:p>
          <a:p>
            <a:endParaRPr lang="de-AT" sz="1300" dirty="0">
              <a:solidFill>
                <a:srgbClr val="FF0000"/>
              </a:solidFill>
            </a:endParaRPr>
          </a:p>
          <a:p>
            <a:pPr defTabSz="963412">
              <a:defRPr/>
            </a:pPr>
            <a:r>
              <a:rPr lang="de-AT" sz="1300" dirty="0">
                <a:solidFill>
                  <a:srgbClr val="FF0000"/>
                </a:solidFill>
              </a:rPr>
              <a:t>Am Ende der 6. Klasse sollen die Schülerinnen und Schüler fähig sein, einen unbekannten zusammenhängenden Text mit mindestens 500 Anschlägen (50 Anschläge pro Minute) in 10 Minuten am Computer einzugeben und auszudrucken, ohne dabei mehr als drei Fehler zu machen.</a:t>
            </a:r>
          </a:p>
          <a:p>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2</a:t>
            </a:fld>
            <a:endParaRPr lang="en-US"/>
          </a:p>
        </p:txBody>
      </p:sp>
    </p:spTree>
    <p:extLst>
      <p:ext uri="{BB962C8B-B14F-4D97-AF65-F5344CB8AC3E}">
        <p14:creationId xmlns:p14="http://schemas.microsoft.com/office/powerpoint/2010/main" val="194973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AT" sz="1300" dirty="0"/>
              <a:t>In Österreich:</a:t>
            </a:r>
          </a:p>
          <a:p>
            <a:r>
              <a:rPr lang="de-AT" sz="1500" b="1" dirty="0"/>
              <a:t>Lehrplan NMS:</a:t>
            </a:r>
          </a:p>
          <a:p>
            <a:r>
              <a:rPr lang="de-AT" sz="1300" b="1" dirty="0"/>
              <a:t>Maschinschreiben</a:t>
            </a:r>
            <a:r>
              <a:rPr lang="de-AT" sz="1300" dirty="0"/>
              <a:t>:</a:t>
            </a:r>
          </a:p>
          <a:p>
            <a:r>
              <a:rPr lang="de-AT" sz="1300" dirty="0"/>
              <a:t>Die Schülerinnen und Schüler sollen im Zehn-Finger-Blindschreiben (Grundstellung </a:t>
            </a:r>
            <a:r>
              <a:rPr lang="de-AT" sz="1300" dirty="0" err="1"/>
              <a:t>asdf-jklö</a:t>
            </a:r>
            <a:r>
              <a:rPr lang="de-AT" sz="1300" dirty="0"/>
              <a:t>) fehlerfreies und sauberes Schreiben </a:t>
            </a:r>
            <a:r>
              <a:rPr lang="de-AT" sz="1300" b="1" dirty="0">
                <a:solidFill>
                  <a:srgbClr val="FF9900"/>
                </a:solidFill>
              </a:rPr>
              <a:t>ohne bestimmte Geschwindigkeit</a:t>
            </a:r>
            <a:r>
              <a:rPr lang="de-AT" sz="1300" dirty="0"/>
              <a:t> beherrschen.</a:t>
            </a:r>
          </a:p>
          <a:p>
            <a:r>
              <a:rPr lang="de-AT" sz="800" dirty="0"/>
              <a:t>(http://www.bmukk.gv.at/medienpool/22513/bgbla_2012_ii_185_anl1.pdf)</a:t>
            </a:r>
            <a:endParaRPr lang="de-AT" sz="1100" dirty="0"/>
          </a:p>
          <a:p>
            <a:endParaRPr lang="de-AT" sz="1300" dirty="0"/>
          </a:p>
          <a:p>
            <a:endParaRPr lang="de-AT" sz="1300" dirty="0"/>
          </a:p>
          <a:p>
            <a:r>
              <a:rPr lang="de-AT" sz="1300" dirty="0"/>
              <a:t>In Schwyz</a:t>
            </a:r>
          </a:p>
          <a:p>
            <a:r>
              <a:rPr lang="de-AT" sz="1300" dirty="0"/>
              <a:t>Laut http://www.sz.ch/xml_1/internet/de/application/d5/d2561/d23495/d23501/d26095/p27653.cfm </a:t>
            </a:r>
          </a:p>
          <a:p>
            <a:endParaRPr lang="de-AT" sz="1300" dirty="0"/>
          </a:p>
          <a:p>
            <a:r>
              <a:rPr lang="de-AT" sz="1300" b="1" dirty="0"/>
              <a:t>Tastaturschreiben auf der Primarstufe (ab 4. Klasse)</a:t>
            </a:r>
            <a:br>
              <a:rPr lang="de-AT" sz="1300" b="1" dirty="0"/>
            </a:br>
            <a:endParaRPr lang="de-AT" sz="1300" b="1" dirty="0"/>
          </a:p>
          <a:p>
            <a:r>
              <a:rPr lang="de-AT" sz="1300" dirty="0"/>
              <a:t>Der Erziehungsrat hat anlässlich seiner Sitzung vom 30. November 2012 beschlossen, das Tastaturschreiben ab der 4. Klasse der Primarstufe einzuführen (</a:t>
            </a:r>
            <a:r>
              <a:rPr lang="de-AT" sz="1300" dirty="0">
                <a:hlinkClick r:id="rId3" tooltip="ERB ICT-Strategie"/>
              </a:rPr>
              <a:t>ERB vom 30. Nov. 2012  [PDF]</a:t>
            </a:r>
            <a:r>
              <a:rPr lang="de-AT" sz="1300" dirty="0"/>
              <a:t>). Das Tastaturschreiben (10-Finger-System) soll künftig im Sinne eines individuellen Lehrgangs im Rahmen von offenen Unterrichtsformen mittels geeigneter Tastaturschreib-Lernprogramme systematisch gelernt werden. Fürs Erlernen des Tastaturschreibens wird also </a:t>
            </a:r>
            <a:r>
              <a:rPr lang="de-AT" sz="1300" b="1" dirty="0"/>
              <a:t>kein eigenes Fach</a:t>
            </a:r>
            <a:r>
              <a:rPr lang="de-AT" sz="1300" dirty="0"/>
              <a:t> konzipiert, sondern </a:t>
            </a:r>
            <a:r>
              <a:rPr lang="de-AT" sz="1300" dirty="0" err="1"/>
              <a:t>Zeitgefässe</a:t>
            </a:r>
            <a:r>
              <a:rPr lang="de-AT" sz="1300" dirty="0"/>
              <a:t> (ca. 10-15 Min. pro Woche) in anderen Fächern, insbesondere im Deutschunterricht, zur Verfügung gestellt. Zusätzlich haben die Schülerinnen und Schüler die Möglichkeit, das Tastaturschreiben auch zuhause am Computer zu üben. Zugleich soll den Schülerinnen und Schülern vermehrt die Möglichkeit gegeben werden, Texte (z.B. im Deutschunterricht) am Computer zu schreiben, um das Zehnfinger-Tastaturschreiben anwenden zu können.</a:t>
            </a:r>
          </a:p>
          <a:p>
            <a:endParaRPr lang="de-AT" sz="1300" dirty="0">
              <a:solidFill>
                <a:srgbClr val="FF0000"/>
              </a:solidFill>
            </a:endParaRPr>
          </a:p>
          <a:p>
            <a:pPr defTabSz="963412">
              <a:defRPr/>
            </a:pPr>
            <a:r>
              <a:rPr lang="de-AT" sz="1300" dirty="0">
                <a:solidFill>
                  <a:srgbClr val="FF0000"/>
                </a:solidFill>
              </a:rPr>
              <a:t>Am Ende der 6. Klasse sollen die Schülerinnen und Schüler fähig sein, einen unbekannten zusammenhängenden Text mit mindestens 500 Anschlägen (50 Anschläge pro Minute) in 10 Minuten am Computer einzugeben und auszudrucken, ohne dabei mehr als drei Fehler zu machen.</a:t>
            </a:r>
          </a:p>
          <a:p>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3</a:t>
            </a:fld>
            <a:endParaRPr lang="en-US"/>
          </a:p>
        </p:txBody>
      </p:sp>
    </p:spTree>
    <p:extLst>
      <p:ext uri="{BB962C8B-B14F-4D97-AF65-F5344CB8AC3E}">
        <p14:creationId xmlns:p14="http://schemas.microsoft.com/office/powerpoint/2010/main" val="366440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AT" sz="1300" dirty="0"/>
              <a:t>In Österreich:</a:t>
            </a:r>
          </a:p>
          <a:p>
            <a:r>
              <a:rPr lang="de-AT" sz="1500" b="1" dirty="0"/>
              <a:t>Lehrplan NMS:</a:t>
            </a:r>
          </a:p>
          <a:p>
            <a:r>
              <a:rPr lang="de-AT" sz="1300" b="1" dirty="0"/>
              <a:t>Maschinschreiben</a:t>
            </a:r>
            <a:r>
              <a:rPr lang="de-AT" sz="1300" dirty="0"/>
              <a:t>:</a:t>
            </a:r>
          </a:p>
          <a:p>
            <a:r>
              <a:rPr lang="de-AT" sz="1300" dirty="0"/>
              <a:t>Die Schülerinnen und Schüler sollen im Zehn-Finger-Blindschreiben (Grundstellung </a:t>
            </a:r>
            <a:r>
              <a:rPr lang="de-AT" sz="1300" dirty="0" err="1"/>
              <a:t>asdf-jklö</a:t>
            </a:r>
            <a:r>
              <a:rPr lang="de-AT" sz="1300" dirty="0"/>
              <a:t>) fehlerfreies und sauberes Schreiben </a:t>
            </a:r>
            <a:r>
              <a:rPr lang="de-AT" sz="1300" b="1" dirty="0">
                <a:solidFill>
                  <a:srgbClr val="FF9900"/>
                </a:solidFill>
              </a:rPr>
              <a:t>ohne bestimmte Geschwindigkeit</a:t>
            </a:r>
            <a:r>
              <a:rPr lang="de-AT" sz="1300" dirty="0"/>
              <a:t> beherrschen.</a:t>
            </a:r>
          </a:p>
          <a:p>
            <a:r>
              <a:rPr lang="de-AT" sz="800" dirty="0"/>
              <a:t>(http://www.bmukk.gv.at/medienpool/22513/bgbla_2012_ii_185_anl1.pdf)</a:t>
            </a:r>
            <a:endParaRPr lang="de-AT" sz="1100" dirty="0"/>
          </a:p>
          <a:p>
            <a:endParaRPr lang="de-AT" sz="1300" dirty="0"/>
          </a:p>
          <a:p>
            <a:endParaRPr lang="de-AT" sz="1300" dirty="0"/>
          </a:p>
          <a:p>
            <a:r>
              <a:rPr lang="de-AT" sz="1300" dirty="0"/>
              <a:t>In Schwyz</a:t>
            </a:r>
          </a:p>
          <a:p>
            <a:r>
              <a:rPr lang="de-AT" sz="1300" dirty="0"/>
              <a:t>Laut http://www.sz.ch/xml_1/internet/de/application/d5/d2561/d23495/d23501/d26095/p27653.cfm </a:t>
            </a:r>
          </a:p>
          <a:p>
            <a:endParaRPr lang="de-AT" sz="1300" dirty="0"/>
          </a:p>
          <a:p>
            <a:r>
              <a:rPr lang="de-AT" sz="1300" b="1" dirty="0"/>
              <a:t>Tastaturschreiben auf der Primarstufe (ab 4. Klasse)</a:t>
            </a:r>
            <a:br>
              <a:rPr lang="de-AT" sz="1300" b="1" dirty="0"/>
            </a:br>
            <a:endParaRPr lang="de-AT" sz="1300" b="1" dirty="0"/>
          </a:p>
          <a:p>
            <a:r>
              <a:rPr lang="de-AT" sz="1300" dirty="0"/>
              <a:t>Der Erziehungsrat hat anlässlich seiner Sitzung vom 30. November 2012 beschlossen, das Tastaturschreiben ab der 4. Klasse der Primarstufe einzuführen (</a:t>
            </a:r>
            <a:r>
              <a:rPr lang="de-AT" sz="1300" dirty="0">
                <a:hlinkClick r:id="rId3" tooltip="ERB ICT-Strategie"/>
              </a:rPr>
              <a:t>ERB vom 30. Nov. 2012  [PDF]</a:t>
            </a:r>
            <a:r>
              <a:rPr lang="de-AT" sz="1300" dirty="0"/>
              <a:t>). Das Tastaturschreiben (10-Finger-System) soll künftig im Sinne eines individuellen Lehrgangs im Rahmen von offenen Unterrichtsformen mittels geeigneter Tastaturschreib-Lernprogramme systematisch gelernt werden. Fürs Erlernen des Tastaturschreibens wird also </a:t>
            </a:r>
            <a:r>
              <a:rPr lang="de-AT" sz="1300" b="1" dirty="0"/>
              <a:t>kein eigenes Fach</a:t>
            </a:r>
            <a:r>
              <a:rPr lang="de-AT" sz="1300" dirty="0"/>
              <a:t> konzipiert, sondern </a:t>
            </a:r>
            <a:r>
              <a:rPr lang="de-AT" sz="1300" dirty="0" err="1"/>
              <a:t>Zeitgefässe</a:t>
            </a:r>
            <a:r>
              <a:rPr lang="de-AT" sz="1300" dirty="0"/>
              <a:t> (ca. 10-15 Min. pro Woche) in anderen Fächern, insbesondere im Deutschunterricht, zur Verfügung gestellt. Zusätzlich haben die Schülerinnen und Schüler die Möglichkeit, das Tastaturschreiben auch zuhause am Computer zu üben. Zugleich soll den Schülerinnen und Schülern vermehrt die Möglichkeit gegeben werden, Texte (z.B. im Deutschunterricht) am Computer zu schreiben, um das Zehnfinger-Tastaturschreiben anwenden zu können.</a:t>
            </a:r>
          </a:p>
          <a:p>
            <a:endParaRPr lang="de-AT" sz="1300" dirty="0">
              <a:solidFill>
                <a:srgbClr val="FF0000"/>
              </a:solidFill>
            </a:endParaRPr>
          </a:p>
          <a:p>
            <a:pPr defTabSz="963412">
              <a:defRPr/>
            </a:pPr>
            <a:r>
              <a:rPr lang="de-AT" sz="1300" dirty="0">
                <a:solidFill>
                  <a:srgbClr val="FF0000"/>
                </a:solidFill>
              </a:rPr>
              <a:t>Am Ende der 6. Klasse sollen die Schülerinnen und Schüler fähig sein, einen unbekannten zusammenhängenden Text mit mindestens 500 Anschlägen (50 Anschläge pro Minute) in 10 Minuten am Computer einzugeben und auszudrucken, ohne dabei mehr als drei Fehler zu machen.</a:t>
            </a:r>
          </a:p>
          <a:p>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4</a:t>
            </a:fld>
            <a:endParaRPr lang="en-US"/>
          </a:p>
        </p:txBody>
      </p:sp>
    </p:spTree>
    <p:extLst>
      <p:ext uri="{BB962C8B-B14F-4D97-AF65-F5344CB8AC3E}">
        <p14:creationId xmlns:p14="http://schemas.microsoft.com/office/powerpoint/2010/main" val="385910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a:t>Übliche</a:t>
            </a:r>
            <a:r>
              <a:rPr lang="en-US" dirty="0"/>
              <a:t> </a:t>
            </a:r>
            <a:r>
              <a:rPr lang="en-US" dirty="0" err="1"/>
              <a:t>Argumente</a:t>
            </a:r>
            <a:r>
              <a:rPr lang="en-US" dirty="0"/>
              <a:t> GEGEN</a:t>
            </a:r>
            <a:r>
              <a:rPr lang="en-US" baseline="0" dirty="0"/>
              <a:t> das </a:t>
            </a:r>
            <a:r>
              <a:rPr lang="en-US" baseline="0" dirty="0" err="1"/>
              <a:t>Erlernen</a:t>
            </a:r>
            <a:r>
              <a:rPr lang="en-US" baseline="0" dirty="0"/>
              <a:t> des 10-Finger Systems</a:t>
            </a:r>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a:t>2 Finger </a:t>
            </a:r>
            <a:r>
              <a:rPr lang="en-US" dirty="0" err="1"/>
              <a:t>Höchstgeschwindigkeit</a:t>
            </a:r>
            <a:r>
              <a:rPr lang="en-US" baseline="0" dirty="0"/>
              <a:t> +200 … </a:t>
            </a:r>
            <a:r>
              <a:rPr lang="en-US" baseline="0" dirty="0" err="1"/>
              <a:t>sehr</a:t>
            </a:r>
            <a:r>
              <a:rPr lang="en-US" baseline="0" dirty="0"/>
              <a:t> </a:t>
            </a:r>
            <a:r>
              <a:rPr lang="en-US" baseline="0" dirty="0" err="1"/>
              <a:t>selten</a:t>
            </a:r>
            <a:r>
              <a:rPr lang="en-US" baseline="0" dirty="0"/>
              <a:t>.</a:t>
            </a:r>
          </a:p>
          <a:p>
            <a:endParaRPr lang="en-US" baseline="0" dirty="0"/>
          </a:p>
          <a:p>
            <a:r>
              <a:rPr lang="en-US" baseline="0" dirty="0"/>
              <a:t>Die </a:t>
            </a:r>
            <a:r>
              <a:rPr lang="en-US" baseline="0" dirty="0" err="1"/>
              <a:t>Messergebnisse</a:t>
            </a:r>
            <a:r>
              <a:rPr lang="en-US" baseline="0" dirty="0"/>
              <a:t> </a:t>
            </a:r>
            <a:r>
              <a:rPr lang="en-US" baseline="0" dirty="0" err="1"/>
              <a:t>im</a:t>
            </a:r>
            <a:r>
              <a:rPr lang="en-US" baseline="0" dirty="0"/>
              <a:t> </a:t>
            </a:r>
            <a:r>
              <a:rPr lang="en-US" baseline="0" dirty="0" err="1"/>
              <a:t>Vergleich</a:t>
            </a:r>
            <a:r>
              <a:rPr lang="en-US" baseline="0" dirty="0"/>
              <a:t> </a:t>
            </a:r>
            <a:r>
              <a:rPr lang="en-US" baseline="0" dirty="0" err="1"/>
              <a:t>sprechen</a:t>
            </a:r>
            <a:r>
              <a:rPr lang="en-US" baseline="0" dirty="0"/>
              <a:t> </a:t>
            </a:r>
            <a:r>
              <a:rPr lang="en-US" baseline="0" dirty="0" err="1"/>
              <a:t>für</a:t>
            </a:r>
            <a:r>
              <a:rPr lang="en-US" baseline="0" dirty="0"/>
              <a:t> </a:t>
            </a:r>
            <a:r>
              <a:rPr lang="en-US" baseline="0" dirty="0" err="1"/>
              <a:t>Tastaturschrift</a:t>
            </a:r>
            <a:endParaRPr lang="en-US" baseline="0" dirty="0"/>
          </a:p>
          <a:p>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6</a:t>
            </a:fld>
            <a:endParaRPr lang="en-US"/>
          </a:p>
        </p:txBody>
      </p:sp>
    </p:spTree>
    <p:extLst>
      <p:ext uri="{BB962C8B-B14F-4D97-AF65-F5344CB8AC3E}">
        <p14:creationId xmlns:p14="http://schemas.microsoft.com/office/powerpoint/2010/main" val="116493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rtl="0"/>
            <a:r>
              <a:rPr lang="de-AT" sz="1300" dirty="0"/>
              <a:t>Automatische Spracherkennung, die sich als naheliegende Alternative zum Tastaturschreiben anbietet, liefert unter optimalen Bedingungen inzwischen erstaunlich gute Ergebnisse. Da aber ein geübter Schreiber die meisten Texte etwa mit durchschnittlicher Sprechgeschwindigkeit tippen kann, bietet die Spracheingabe keinen echten Vorteil mehr. Wenn auch das reine Tempo bei der Texterkennung sehr hoch ist, so führen Fehler in der Erkennung und die Notwendigkeit einer entsprechend aufwändigen Korrektur zu derart schlechten Werten, dass die Methode nur in Einzelfällen praktische Bedeutung hat. Der Spracheingabe fehlt zudem die </a:t>
            </a:r>
            <a:r>
              <a:rPr lang="de-AT" sz="1300" dirty="0" err="1"/>
              <a:t>Anomyität</a:t>
            </a:r>
            <a:r>
              <a:rPr lang="de-AT" sz="1300" dirty="0"/>
              <a:t> des </a:t>
            </a:r>
            <a:r>
              <a:rPr lang="de-AT" sz="1300" dirty="0" err="1"/>
              <a:t>Maschinschreibens</a:t>
            </a:r>
            <a:r>
              <a:rPr lang="de-AT" sz="1300" dirty="0"/>
              <a:t> - die Inhalte können also sehr leicht mitgehört oder abgehört werden -, während laute Nebengeräusche die Anwendung der Technik ganz verunmöglichen. Schließlich können auf der Tastatur mit gewissen Einschränkungen auch fremdsprachige Textpassagen oder Namen fremder Herkunft eingegeben werden, während die Spracheingabe hier oft nur unter größten Schwierigkeiten möglich ist. Wenn eine flüssige Eingabe fremdsprachiger Texte, beziehungsweise die Verwendung sprachenspezifischer Buchstaben oder diakritischer Zeichen nötig ist, kann dies durch Auswechseln der Tastatur, verbunden mit einer Anpassung der verwendeten Software, erreicht werden; der Kostenaufwand ist hier im Allgemeinen sehr gering. Nur der Vollständigkeit halber soll angeführt werden, dass mit geeigneten Programmen selbst Texte in Sprachen eingegeben werden können, deren Schriften nicht auf dem lateinischen Alphabet bzw. überhaupt nicht auf Alphabeten </a:t>
            </a:r>
            <a:r>
              <a:rPr lang="de-AT" sz="1300" dirty="0" err="1"/>
              <a:t>beruhren</a:t>
            </a:r>
            <a:r>
              <a:rPr lang="de-AT" sz="1300" dirty="0"/>
              <a:t> (z. B. Chinesisch).</a:t>
            </a:r>
            <a:endParaRPr lang="de-AT" b="0" dirty="0">
              <a:effectLst/>
            </a:endParaRPr>
          </a:p>
          <a:p>
            <a:r>
              <a:rPr lang="de-AT" dirty="0"/>
              <a:t/>
            </a:r>
            <a:br>
              <a:rPr lang="de-AT" dirty="0"/>
            </a:br>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4186EB84-AF97-40FE-8D7B-AA59F1F2B24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4186EB84-AF97-40FE-8D7B-AA59F1F2B24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AD6158E7-9289-4964-B9A4-06FB7D7146BC}" type="datetimeFigureOut">
              <a:rPr lang="en-US" smtClean="0"/>
              <a:pPr/>
              <a:t>4/28/2017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6158E7-9289-4964-B9A4-06FB7D7146BC}" type="datetimeFigureOut">
              <a:rPr lang="en-US" smtClean="0"/>
              <a:pPr/>
              <a:t>4/28/2017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6158E7-9289-4964-B9A4-06FB7D7146BC}" type="datetimeFigureOut">
              <a:rPr lang="en-US" smtClean="0"/>
              <a:pPr/>
              <a:t>4/28/2017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6158E7-9289-4964-B9A4-06FB7D7146BC}" type="datetimeFigureOut">
              <a:rPr lang="en-US" smtClean="0"/>
              <a:pPr/>
              <a:t>4/28/2017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AD6158E7-9289-4964-B9A4-06FB7D7146BC}" type="datetimeFigureOut">
              <a:rPr lang="en-US" smtClean="0"/>
              <a:pPr/>
              <a:t>4/28/2017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AD6158E7-9289-4964-B9A4-06FB7D7146BC}" type="datetimeFigureOut">
              <a:rPr lang="en-US" smtClean="0"/>
              <a:pPr/>
              <a:t>4/28/2017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AD6158E7-9289-4964-B9A4-06FB7D7146BC}" type="datetimeFigureOut">
              <a:rPr lang="en-US" smtClean="0"/>
              <a:pPr/>
              <a:t>4/28/2017</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AD6158E7-9289-4964-B9A4-06FB7D7146BC}" type="datetimeFigureOut">
              <a:rPr lang="en-US" smtClean="0"/>
              <a:pPr/>
              <a:t>4/28/2017</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D6158E7-9289-4964-B9A4-06FB7D7146BC}" type="datetimeFigureOut">
              <a:rPr lang="en-US" smtClean="0"/>
              <a:pPr/>
              <a:t>4/28/2017</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D6158E7-9289-4964-B9A4-06FB7D7146BC}" type="datetimeFigureOut">
              <a:rPr lang="en-US" smtClean="0"/>
              <a:pPr/>
              <a:t>4/28/2017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D6158E7-9289-4964-B9A4-06FB7D7146BC}" type="datetimeFigureOut">
              <a:rPr lang="en-US" smtClean="0"/>
              <a:pPr/>
              <a:t>4/28/2017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825F64B-B6D2-41DD-9133-6F31224541A2}"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158E7-9289-4964-B9A4-06FB7D7146BC}" type="datetimeFigureOut">
              <a:rPr lang="en-US" smtClean="0"/>
              <a:pPr/>
              <a:t>4/28/2017</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5F64B-B6D2-41DD-9133-6F31224541A2}"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lu.typewriter.ch/" TargetMode="External"/><Relationship Id="rId5" Type="http://schemas.openxmlformats.org/officeDocument/2006/relationships/hyperlink" Target="http://sz.typewriter.ch/"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omas\Desktop\ms\992762_1653698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41"/>
          <a:stretch/>
        </p:blipFill>
        <p:spPr bwMode="auto">
          <a:xfrm>
            <a:off x="-31509"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7"/>
            <a:ext cx="8892480" cy="5825997"/>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600" b="1" i="0" u="none" strike="noStrike" kern="1200" normalizeH="0" baseline="0" noProof="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Maschinschreiben</a:t>
            </a:r>
            <a:r>
              <a:rPr kumimoji="0" lang="de-DE" sz="2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r>
              <a:rPr kumimoji="0" lang="de-DE" sz="2600" b="1" i="0" u="none" strike="noStrike" kern="1200" normalizeH="0" baseline="0" noProof="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zeitgemäss</a:t>
            </a:r>
            <a:r>
              <a:rPr kumimoji="0" lang="de-DE" sz="2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unterrichten mit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800" b="1" i="0" u="none" strike="noStrike" kern="1200" cap="all"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800" b="1" i="0" u="none" strike="noStrike" kern="1200" cap="all"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800" b="1" i="0" u="none" strike="noStrike" kern="1200" cap="all"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800" b="1" i="0" u="none" strike="noStrike" kern="1200" cap="all"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6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http://lu.typewriter.ch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4"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4" name="Gruppieren 3"/>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3" name="Rechteck 2"/>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 name="Grafik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10</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497721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Wie kann das erreicht werden</a:t>
            </a:r>
            <a:r>
              <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r>
              <a:rPr lang="de-AT" sz="3600" b="1" dirty="0"/>
              <a:t>Es geht um die Automatisierung</a:t>
            </a:r>
          </a:p>
          <a:p>
            <a:r>
              <a:rPr lang="de-AT" sz="3600" b="1" dirty="0"/>
              <a:t>von Reiz-Reaktions-Ketten …</a:t>
            </a:r>
          </a:p>
          <a:p>
            <a:r>
              <a:rPr lang="de-AT" sz="3200" dirty="0"/>
              <a:t>Optische oder akustische Reize sollen bestimmte Fingerbewegungen auslösen.</a:t>
            </a:r>
          </a:p>
          <a:p>
            <a:endParaRPr lang="de-AT" sz="3200" dirty="0"/>
          </a:p>
          <a:p>
            <a:r>
              <a:rPr lang="de-AT" sz="3200" dirty="0"/>
              <a:t>Schüler/innen müssen motiviert sein, diese Reize aufzubauen!</a:t>
            </a:r>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10</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8" name="Gruppieren 17"/>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2616711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11</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Wir brauchen ein System</a:t>
            </a:r>
            <a:r>
              <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mit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r>
              <a:rPr lang="de-AT" sz="3600" b="1" dirty="0"/>
              <a:t>Abbildung von Unterricht</a:t>
            </a:r>
            <a:endParaRPr lang="de-AT" sz="2400" dirty="0"/>
          </a:p>
          <a:p>
            <a:r>
              <a:rPr lang="de-AT" sz="2400" dirty="0"/>
              <a:t>Lehrer, Schüler, Interaktion, Rückmeldung, Test, Noten …</a:t>
            </a:r>
          </a:p>
          <a:p>
            <a:r>
              <a:rPr lang="de-AT" sz="2400" dirty="0"/>
              <a:t>Was hilft Schülern/Lehrern? Analyse &gt; Aktion, Entlastung.</a:t>
            </a:r>
          </a:p>
          <a:p>
            <a:endParaRPr lang="de-AT" sz="2000" dirty="0"/>
          </a:p>
          <a:p>
            <a:r>
              <a:rPr lang="de-AT" sz="3600" b="1" dirty="0"/>
              <a:t>Verfügbarkeit</a:t>
            </a:r>
          </a:p>
          <a:p>
            <a:r>
              <a:rPr lang="de-AT" sz="2400" dirty="0"/>
              <a:t>Schule, Zuhause, Installation, Plattformunabhängigkeit</a:t>
            </a:r>
          </a:p>
          <a:p>
            <a:endParaRPr lang="de-AT" sz="2000" dirty="0"/>
          </a:p>
          <a:p>
            <a:r>
              <a:rPr lang="de-AT" sz="3600" b="1" dirty="0"/>
              <a:t>Spaß/Arbeit</a:t>
            </a:r>
          </a:p>
          <a:p>
            <a:r>
              <a:rPr lang="de-AT" sz="2400" dirty="0"/>
              <a:t>Letztlich macht lernen Spaß, weil man hinterher etwas kann. </a:t>
            </a:r>
          </a:p>
          <a:p>
            <a:r>
              <a:rPr lang="de-AT" sz="2400" dirty="0"/>
              <a:t>Beschaffenheit von ARBEITSMATERIALIEN nach M. Montessori.</a:t>
            </a:r>
          </a:p>
          <a:p>
            <a:r>
              <a:rPr lang="de-AT" sz="2400" dirty="0"/>
              <a:t>Sinnvolles Lernwerkzeug! Zusätzlich: </a:t>
            </a:r>
            <a:r>
              <a:rPr lang="de-AT" sz="2400" dirty="0" err="1"/>
              <a:t>Badges</a:t>
            </a:r>
            <a:r>
              <a:rPr lang="de-AT" sz="2400" dirty="0"/>
              <a:t>, Zeugnisse, Listen …</a:t>
            </a:r>
          </a:p>
          <a:p>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11</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8" name="Gruppieren 17"/>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1345305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539"/>
            <a:ext cx="9156700"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12</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4"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12</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pic>
        <p:nvPicPr>
          <p:cNvPr id="12290" name="Picture 2" descr="C:\Users\Thomas\Desktop\ms\424px-Zeugnisb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54339"/>
            <a:ext cx="3949375" cy="55812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aru\Desktop\Badges Schwyz.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39219"/>
          <a:stretch/>
        </p:blipFill>
        <p:spPr bwMode="auto">
          <a:xfrm>
            <a:off x="406287" y="1628800"/>
            <a:ext cx="3943144" cy="1409675"/>
          </a:xfrm>
          <a:prstGeom prst="rect">
            <a:avLst/>
          </a:prstGeom>
          <a:noFill/>
          <a:extLst>
            <a:ext uri="{909E8E84-426E-40DD-AFC4-6F175D3DCCD1}">
              <a14:hiddenFill xmlns:a14="http://schemas.microsoft.com/office/drawing/2010/main">
                <a:solidFill>
                  <a:srgbClr val="FFFFFF"/>
                </a:solidFill>
              </a14:hiddenFill>
            </a:ext>
          </a:extLst>
        </p:spPr>
      </p:pic>
      <p:sp>
        <p:nvSpPr>
          <p:cNvPr id="18" name="Titel 1"/>
          <p:cNvSpPr txBox="1">
            <a:spLocks/>
          </p:cNvSpPr>
          <p:nvPr/>
        </p:nvSpPr>
        <p:spPr>
          <a:xfrm>
            <a:off x="403920" y="4763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Motivation:</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pic>
        <p:nvPicPr>
          <p:cNvPr id="19" name="Picture 2" descr="C:\Users\Haru\Desktop\Badges Schwyz.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79058"/>
          <a:stretch/>
        </p:blipFill>
        <p:spPr bwMode="auto">
          <a:xfrm>
            <a:off x="403920" y="2982541"/>
            <a:ext cx="3943144" cy="48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52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13</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Wichtig für die Schüler/innen</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a:lnSpc>
                <a:spcPct val="150000"/>
              </a:lnSpc>
              <a:spcAft>
                <a:spcPts val="1200"/>
              </a:spcAft>
            </a:pPr>
            <a:r>
              <a:rPr lang="de-CH" sz="3600" b="1" dirty="0"/>
              <a:t>Langsam </a:t>
            </a:r>
            <a:r>
              <a:rPr lang="de-CH" sz="2400" dirty="0"/>
              <a:t>und richtig statt schnell!</a:t>
            </a:r>
          </a:p>
          <a:p>
            <a:pPr>
              <a:lnSpc>
                <a:spcPct val="100000"/>
              </a:lnSpc>
              <a:spcAft>
                <a:spcPts val="1200"/>
              </a:spcAft>
            </a:pPr>
            <a:r>
              <a:rPr lang="de-CH" sz="2400" dirty="0"/>
              <a:t>Richtige </a:t>
            </a:r>
            <a:r>
              <a:rPr lang="de-CH" sz="3000" b="1" dirty="0"/>
              <a:t>Grundstellung</a:t>
            </a:r>
            <a:r>
              <a:rPr lang="de-CH" sz="2400" dirty="0"/>
              <a:t> und Bewegungen </a:t>
            </a:r>
            <a:br>
              <a:rPr lang="de-CH" sz="2400" dirty="0"/>
            </a:br>
            <a:r>
              <a:rPr lang="de-CH" sz="2400" dirty="0"/>
              <a:t>- korrekten Finger verwenden</a:t>
            </a:r>
            <a:br>
              <a:rPr lang="de-CH" sz="2400" dirty="0"/>
            </a:br>
            <a:r>
              <a:rPr lang="de-CH" sz="2400" dirty="0"/>
              <a:t>- Finger in Ausgangsstellung zurück</a:t>
            </a:r>
            <a:br>
              <a:rPr lang="de-CH" sz="2400" dirty="0"/>
            </a:br>
            <a:r>
              <a:rPr lang="de-CH" sz="2400" dirty="0"/>
              <a:t>- Grossbuchstaben mit beiden Händen</a:t>
            </a:r>
          </a:p>
          <a:p>
            <a:pPr>
              <a:lnSpc>
                <a:spcPct val="150000"/>
              </a:lnSpc>
              <a:spcAft>
                <a:spcPts val="1200"/>
              </a:spcAft>
            </a:pPr>
            <a:r>
              <a:rPr lang="de-CH" sz="2400" b="1" dirty="0"/>
              <a:t>Blindtippen</a:t>
            </a:r>
          </a:p>
          <a:p>
            <a:pPr>
              <a:lnSpc>
                <a:spcPct val="150000"/>
              </a:lnSpc>
              <a:spcAft>
                <a:spcPts val="1200"/>
              </a:spcAft>
            </a:pPr>
            <a:r>
              <a:rPr lang="de-CH" sz="2600" b="1" dirty="0"/>
              <a:t>Regelmässiges</a:t>
            </a:r>
            <a:r>
              <a:rPr lang="de-CH" sz="2400" dirty="0"/>
              <a:t> und verteiltes Üben</a:t>
            </a:r>
          </a:p>
          <a:p>
            <a:pPr>
              <a:lnSpc>
                <a:spcPct val="150000"/>
              </a:lnSpc>
              <a:spcAft>
                <a:spcPts val="1200"/>
              </a:spcAft>
            </a:pPr>
            <a:r>
              <a:rPr lang="de-CH" sz="3000" b="1" dirty="0"/>
              <a:t>Motivation</a:t>
            </a:r>
            <a:r>
              <a:rPr lang="de-CH" sz="2400" dirty="0"/>
              <a:t> stärken</a:t>
            </a:r>
          </a:p>
          <a:p>
            <a:pPr>
              <a:lnSpc>
                <a:spcPct val="150000"/>
              </a:lnSpc>
              <a:spcAft>
                <a:spcPts val="1200"/>
              </a:spcAft>
            </a:pPr>
            <a:r>
              <a:rPr lang="de-CH" sz="2400" dirty="0"/>
              <a:t>Tastaturschreiben </a:t>
            </a:r>
            <a:r>
              <a:rPr lang="de-CH" sz="2400" b="1" dirty="0"/>
              <a:t>anwenden</a:t>
            </a:r>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13</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pic>
        <p:nvPicPr>
          <p:cNvPr id="18" name="image01.png"/>
          <p:cNvPicPr/>
          <p:nvPr/>
        </p:nvPicPr>
        <p:blipFill>
          <a:blip r:embed="rId6"/>
          <a:srcRect/>
          <a:stretch>
            <a:fillRect/>
          </a:stretch>
        </p:blipFill>
        <p:spPr>
          <a:xfrm>
            <a:off x="4954272" y="3079666"/>
            <a:ext cx="3779956" cy="1339914"/>
          </a:xfrm>
          <a:prstGeom prst="rect">
            <a:avLst/>
          </a:prstGeom>
          <a:ln/>
        </p:spPr>
      </p:pic>
      <p:pic>
        <p:nvPicPr>
          <p:cNvPr id="2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4271" y="4554862"/>
            <a:ext cx="3906463" cy="141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Bildergebnis für tastaturschreib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2049" y="1810680"/>
            <a:ext cx="1369789" cy="122821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pieren 20"/>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2" name="Rechteck 21"/>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3" name="Grafik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188761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14</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r>
              <a:rPr lang="de-AT" sz="3600" b="1" dirty="0"/>
              <a:t> </a:t>
            </a:r>
            <a:endParaRPr lang="de-AT" sz="4800" b="1" dirty="0"/>
          </a:p>
          <a:p>
            <a:endParaRPr lang="de-AT" sz="2400" dirty="0"/>
          </a:p>
          <a:p>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14</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sp>
        <p:nvSpPr>
          <p:cNvPr id="20" name="Titel 1"/>
          <p:cNvSpPr txBox="1">
            <a:spLocks/>
          </p:cNvSpPr>
          <p:nvPr/>
        </p:nvSpPr>
        <p:spPr>
          <a:xfrm>
            <a:off x="247944" y="273012"/>
            <a:ext cx="7989888" cy="635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Beurteilung</a:t>
            </a:r>
            <a:endParaRPr lang="de-CH"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1" name="Inhaltsplatzhalter 3"/>
          <p:cNvSpPr txBox="1">
            <a:spLocks/>
          </p:cNvSpPr>
          <p:nvPr/>
        </p:nvSpPr>
        <p:spPr>
          <a:xfrm>
            <a:off x="247944" y="1152666"/>
            <a:ext cx="8896056" cy="4973497"/>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70000"/>
              </a:lnSpc>
            </a:pPr>
            <a:r>
              <a:rPr lang="de-CH" sz="4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Beurteilungskriterien</a:t>
            </a:r>
            <a:r>
              <a:rPr lang="de-CH" sz="3800" dirty="0"/>
              <a:t> </a:t>
            </a:r>
            <a:r>
              <a:rPr lang="de-CH" dirty="0"/>
              <a:t/>
            </a:r>
            <a:br>
              <a:rPr lang="de-CH" dirty="0"/>
            </a:br>
            <a:r>
              <a:rPr lang="de-CH" sz="4000" dirty="0">
                <a:solidFill>
                  <a:schemeClr val="tx1"/>
                </a:solidFill>
              </a:rPr>
              <a:t>- Fehlerzahl bzw. Fehlerquote (ohne Selbstkorrekturmöglichkeit) - </a:t>
            </a:r>
            <a:r>
              <a:rPr lang="de-CH" sz="4000" dirty="0">
                <a:solidFill>
                  <a:schemeClr val="tx2">
                    <a:lumMod val="60000"/>
                    <a:lumOff val="40000"/>
                  </a:schemeClr>
                </a:solidFill>
              </a:rPr>
              <a:t>Automatisch</a:t>
            </a:r>
            <a:r>
              <a:rPr lang="de-CH" sz="4000" dirty="0">
                <a:solidFill>
                  <a:schemeClr val="tx1"/>
                </a:solidFill>
              </a:rPr>
              <a:t/>
            </a:r>
            <a:br>
              <a:rPr lang="de-CH" sz="4000" dirty="0">
                <a:solidFill>
                  <a:schemeClr val="tx1"/>
                </a:solidFill>
              </a:rPr>
            </a:br>
            <a:r>
              <a:rPr lang="de-CH" sz="4000" dirty="0">
                <a:solidFill>
                  <a:schemeClr val="tx1"/>
                </a:solidFill>
              </a:rPr>
              <a:t>- Tippgeschwindigkeit (min. 350 Zeichen pro 10 Min.) nur Untergrenze - </a:t>
            </a:r>
            <a:r>
              <a:rPr lang="de-CH" sz="4000" dirty="0">
                <a:solidFill>
                  <a:schemeClr val="tx2">
                    <a:lumMod val="60000"/>
                    <a:lumOff val="40000"/>
                  </a:schemeClr>
                </a:solidFill>
              </a:rPr>
              <a:t>Automatisch</a:t>
            </a:r>
            <a:r>
              <a:rPr lang="de-CH" sz="4000" dirty="0">
                <a:solidFill>
                  <a:schemeClr val="tx1"/>
                </a:solidFill>
              </a:rPr>
              <a:t/>
            </a:r>
            <a:br>
              <a:rPr lang="de-CH" sz="4000" dirty="0">
                <a:solidFill>
                  <a:schemeClr val="tx1"/>
                </a:solidFill>
              </a:rPr>
            </a:br>
            <a:r>
              <a:rPr lang="de-CH" sz="4000" dirty="0">
                <a:solidFill>
                  <a:schemeClr val="tx1"/>
                </a:solidFill>
              </a:rPr>
              <a:t>- Korrekte Handstellung und Fingerbewegungen ohne Kontrollblick - </a:t>
            </a:r>
            <a:r>
              <a:rPr lang="de-CH" sz="4000" b="1" dirty="0">
                <a:solidFill>
                  <a:srgbClr val="C00000"/>
                </a:solidFill>
              </a:rPr>
              <a:t>Lehrperson</a:t>
            </a:r>
          </a:p>
          <a:p>
            <a:pPr algn="l"/>
            <a:endParaRPr lang="de-CH" dirty="0"/>
          </a:p>
          <a:p>
            <a:pPr algn="l">
              <a:tabLst>
                <a:tab pos="3679825" algn="l"/>
              </a:tabLst>
            </a:pPr>
            <a:r>
              <a:rPr lang="de-CH" sz="51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Ampel-Skala</a:t>
            </a:r>
            <a:r>
              <a:rPr lang="de-CH" dirty="0"/>
              <a:t> </a:t>
            </a:r>
          </a:p>
          <a:p>
            <a:pPr algn="l">
              <a:tabLst>
                <a:tab pos="3679825" algn="l"/>
              </a:tabLst>
            </a:pPr>
            <a:r>
              <a:rPr lang="de-CH" sz="3500" dirty="0">
                <a:solidFill>
                  <a:schemeClr val="tx1"/>
                </a:solidFill>
              </a:rPr>
              <a:t>(Beispiel - Empfehlung)</a:t>
            </a:r>
            <a:r>
              <a:rPr lang="de-CH" sz="4400" dirty="0">
                <a:solidFill>
                  <a:schemeClr val="tx1"/>
                </a:solidFill>
              </a:rPr>
              <a:t>   	 </a:t>
            </a:r>
            <a:endParaRPr lang="de-CH" sz="4400" b="1" dirty="0">
              <a:solidFill>
                <a:schemeClr val="tx1"/>
              </a:solidFill>
            </a:endParaRPr>
          </a:p>
          <a:p>
            <a:pPr marL="358775" algn="l">
              <a:tabLst>
                <a:tab pos="3679825" algn="l"/>
              </a:tabLst>
            </a:pPr>
            <a:r>
              <a:rPr lang="de-CH" sz="3800" dirty="0">
                <a:solidFill>
                  <a:schemeClr val="tx1"/>
                </a:solidFill>
              </a:rPr>
              <a:t>Ab 98 %        =  	 </a:t>
            </a:r>
            <a:endParaRPr lang="de-CH" sz="3800" b="1" dirty="0">
              <a:solidFill>
                <a:schemeClr val="tx1"/>
              </a:solidFill>
            </a:endParaRPr>
          </a:p>
          <a:p>
            <a:pPr marL="358775" algn="l">
              <a:tabLst>
                <a:tab pos="3679825" algn="l"/>
              </a:tabLst>
            </a:pPr>
            <a:r>
              <a:rPr lang="de-CH" sz="3800" dirty="0">
                <a:solidFill>
                  <a:schemeClr val="tx1"/>
                </a:solidFill>
              </a:rPr>
              <a:t>Ab 95 %        = 	 </a:t>
            </a:r>
            <a:endParaRPr lang="de-CH" sz="3800" b="1" dirty="0">
              <a:solidFill>
                <a:schemeClr val="tx1"/>
              </a:solidFill>
            </a:endParaRPr>
          </a:p>
          <a:p>
            <a:pPr marL="358775" algn="l">
              <a:tabLst>
                <a:tab pos="3679825" algn="l"/>
              </a:tabLst>
            </a:pPr>
            <a:r>
              <a:rPr lang="de-CH" sz="3800" dirty="0">
                <a:solidFill>
                  <a:schemeClr val="tx1"/>
                </a:solidFill>
              </a:rPr>
              <a:t>Unter 95 %   =  </a:t>
            </a:r>
            <a:r>
              <a:rPr lang="de-CH" sz="4400" dirty="0">
                <a:solidFill>
                  <a:schemeClr val="tx1"/>
                </a:solidFill>
              </a:rPr>
              <a:t>	 </a:t>
            </a:r>
          </a:p>
          <a:p>
            <a:pPr lvl="8" algn="l">
              <a:tabLst>
                <a:tab pos="3679825" algn="l"/>
              </a:tabLst>
            </a:pPr>
            <a:r>
              <a:rPr lang="de-CH" sz="2200" dirty="0">
                <a:solidFill>
                  <a:schemeClr val="tx1"/>
                </a:solidFill>
              </a:rPr>
              <a:t> </a:t>
            </a:r>
          </a:p>
          <a:p>
            <a:pPr marL="358775" lvl="8" algn="l">
              <a:tabLst>
                <a:tab pos="3679825" algn="l"/>
              </a:tabLst>
            </a:pPr>
            <a:endParaRPr lang="de-CH" sz="2200" dirty="0">
              <a:solidFill>
                <a:schemeClr val="tx1"/>
              </a:solidFill>
            </a:endParaRPr>
          </a:p>
          <a:p>
            <a:pPr marL="285750" lvl="8" indent="-285750" algn="l">
              <a:tabLst>
                <a:tab pos="3679825" algn="l"/>
              </a:tabLst>
            </a:pPr>
            <a:r>
              <a:rPr lang="de-CH" sz="2500" dirty="0">
                <a:solidFill>
                  <a:schemeClr val="tx1"/>
                </a:solidFill>
              </a:rPr>
              <a:t>Lektionen mit ungenügenden Leistungen müssen wiederholt werden, bevor zur nächsten Lektion vorangeschritten werden kann. </a:t>
            </a:r>
          </a:p>
          <a:p>
            <a:pPr algn="l">
              <a:tabLst>
                <a:tab pos="3679825" algn="l"/>
              </a:tabLst>
            </a:pPr>
            <a:endParaRPr lang="de-CH" dirty="0"/>
          </a:p>
          <a:p>
            <a:pPr algn="l">
              <a:tabLst>
                <a:tab pos="3679825" algn="l"/>
              </a:tabLst>
            </a:pPr>
            <a:endParaRPr lang="de-CH" dirty="0"/>
          </a:p>
        </p:txBody>
      </p:sp>
      <p:grpSp>
        <p:nvGrpSpPr>
          <p:cNvPr id="18" name="Gruppieren 17"/>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2" name="Rechteck 21"/>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3" name="Grafik 2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
        <p:nvSpPr>
          <p:cNvPr id="2" name="Ellipse 1"/>
          <p:cNvSpPr/>
          <p:nvPr/>
        </p:nvSpPr>
        <p:spPr>
          <a:xfrm>
            <a:off x="2195736" y="3861048"/>
            <a:ext cx="242664" cy="253752"/>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24" name="Ellipse 23"/>
          <p:cNvSpPr/>
          <p:nvPr/>
        </p:nvSpPr>
        <p:spPr>
          <a:xfrm>
            <a:off x="2195736" y="4165786"/>
            <a:ext cx="242664" cy="253752"/>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25" name="Ellipse 24"/>
          <p:cNvSpPr/>
          <p:nvPr/>
        </p:nvSpPr>
        <p:spPr>
          <a:xfrm>
            <a:off x="2195736" y="4470524"/>
            <a:ext cx="242664" cy="253752"/>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365819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15</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r>
              <a:rPr lang="de-AT" sz="3600" b="1" dirty="0"/>
              <a:t> </a:t>
            </a:r>
            <a:endParaRPr lang="de-AT" sz="4800" b="1" dirty="0"/>
          </a:p>
          <a:p>
            <a:endParaRPr lang="de-AT" sz="2400" dirty="0"/>
          </a:p>
          <a:p>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15</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sp>
        <p:nvSpPr>
          <p:cNvPr id="20" name="Titel 1"/>
          <p:cNvSpPr txBox="1">
            <a:spLocks/>
          </p:cNvSpPr>
          <p:nvPr/>
        </p:nvSpPr>
        <p:spPr>
          <a:xfrm>
            <a:off x="247944" y="273012"/>
            <a:ext cx="7989888" cy="635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Stoffverteilung</a:t>
            </a:r>
            <a:endParaRPr lang="de-CH"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18" name="Gruppieren 17"/>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2" name="Rechteck 21"/>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3" name="Grafik 2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graphicFrame>
        <p:nvGraphicFramePr>
          <p:cNvPr id="3" name="Tabelle 2"/>
          <p:cNvGraphicFramePr>
            <a:graphicFrameLocks noGrp="1"/>
          </p:cNvGraphicFramePr>
          <p:nvPr>
            <p:extLst>
              <p:ext uri="{D42A27DB-BD31-4B8C-83A1-F6EECF244321}">
                <p14:modId xmlns:p14="http://schemas.microsoft.com/office/powerpoint/2010/main" val="2151724073"/>
              </p:ext>
            </p:extLst>
          </p:nvPr>
        </p:nvGraphicFramePr>
        <p:xfrm>
          <a:off x="323528" y="1942074"/>
          <a:ext cx="8344972" cy="2968945"/>
        </p:xfrm>
        <a:graphic>
          <a:graphicData uri="http://schemas.openxmlformats.org/drawingml/2006/table">
            <a:tbl>
              <a:tblPr firstRow="1" bandRow="1">
                <a:tableStyleId>{5C22544A-7EE6-4342-B048-85BDC9FD1C3A}</a:tableStyleId>
              </a:tblPr>
              <a:tblGrid>
                <a:gridCol w="2086243">
                  <a:extLst>
                    <a:ext uri="{9D8B030D-6E8A-4147-A177-3AD203B41FA5}">
                      <a16:colId xmlns:a16="http://schemas.microsoft.com/office/drawing/2014/main" xmlns="" val="744117531"/>
                    </a:ext>
                  </a:extLst>
                </a:gridCol>
                <a:gridCol w="2086243">
                  <a:extLst>
                    <a:ext uri="{9D8B030D-6E8A-4147-A177-3AD203B41FA5}">
                      <a16:colId xmlns:a16="http://schemas.microsoft.com/office/drawing/2014/main" xmlns="" val="162622251"/>
                    </a:ext>
                  </a:extLst>
                </a:gridCol>
                <a:gridCol w="2086243">
                  <a:extLst>
                    <a:ext uri="{9D8B030D-6E8A-4147-A177-3AD203B41FA5}">
                      <a16:colId xmlns:a16="http://schemas.microsoft.com/office/drawing/2014/main" xmlns="" val="3755960874"/>
                    </a:ext>
                  </a:extLst>
                </a:gridCol>
                <a:gridCol w="2086243">
                  <a:extLst>
                    <a:ext uri="{9D8B030D-6E8A-4147-A177-3AD203B41FA5}">
                      <a16:colId xmlns:a16="http://schemas.microsoft.com/office/drawing/2014/main" xmlns="" val="3576414251"/>
                    </a:ext>
                  </a:extLst>
                </a:gridCol>
              </a:tblGrid>
              <a:tr h="424135">
                <a:tc>
                  <a:txBody>
                    <a:bodyPr/>
                    <a:lstStyle/>
                    <a:p>
                      <a:r>
                        <a:rPr lang="de-AT" dirty="0"/>
                        <a:t>Klasse</a:t>
                      </a:r>
                    </a:p>
                  </a:txBody>
                  <a:tcPr/>
                </a:tc>
                <a:tc>
                  <a:txBody>
                    <a:bodyPr/>
                    <a:lstStyle/>
                    <a:p>
                      <a:r>
                        <a:rPr lang="de-AT" dirty="0"/>
                        <a:t>Semester</a:t>
                      </a:r>
                    </a:p>
                  </a:txBody>
                  <a:tcPr/>
                </a:tc>
                <a:tc>
                  <a:txBody>
                    <a:bodyPr/>
                    <a:lstStyle/>
                    <a:p>
                      <a:r>
                        <a:rPr lang="de-AT" dirty="0"/>
                        <a:t>Lektion minimal</a:t>
                      </a:r>
                    </a:p>
                  </a:txBody>
                  <a:tcPr/>
                </a:tc>
                <a:tc>
                  <a:txBody>
                    <a:bodyPr/>
                    <a:lstStyle/>
                    <a:p>
                      <a:r>
                        <a:rPr lang="de-AT" dirty="0"/>
                        <a:t>Zeitaufwand</a:t>
                      </a:r>
                    </a:p>
                  </a:txBody>
                  <a:tcPr/>
                </a:tc>
                <a:extLst>
                  <a:ext uri="{0D108BD9-81ED-4DB2-BD59-A6C34878D82A}">
                    <a16:rowId xmlns:a16="http://schemas.microsoft.com/office/drawing/2014/main" xmlns="" val="771667908"/>
                  </a:ext>
                </a:extLst>
              </a:tr>
              <a:tr h="424135">
                <a:tc>
                  <a:txBody>
                    <a:bodyPr/>
                    <a:lstStyle/>
                    <a:p>
                      <a:r>
                        <a:rPr lang="de-AT" dirty="0"/>
                        <a:t>4. Klasse</a:t>
                      </a:r>
                    </a:p>
                  </a:txBody>
                  <a:tcPr/>
                </a:tc>
                <a:tc>
                  <a:txBody>
                    <a:bodyPr/>
                    <a:lstStyle/>
                    <a:p>
                      <a:r>
                        <a:rPr lang="de-AT" dirty="0"/>
                        <a:t>1.</a:t>
                      </a:r>
                    </a:p>
                  </a:txBody>
                  <a:tcPr/>
                </a:tc>
                <a:tc>
                  <a:txBody>
                    <a:bodyPr/>
                    <a:lstStyle/>
                    <a:p>
                      <a:r>
                        <a:rPr lang="de-AT" dirty="0"/>
                        <a:t>10</a:t>
                      </a:r>
                    </a:p>
                  </a:txBody>
                  <a:tcPr/>
                </a:tc>
                <a:tc>
                  <a:txBody>
                    <a:bodyPr/>
                    <a:lstStyle/>
                    <a:p>
                      <a:endParaRPr lang="de-AT" dirty="0"/>
                    </a:p>
                  </a:txBody>
                  <a:tcPr/>
                </a:tc>
                <a:extLst>
                  <a:ext uri="{0D108BD9-81ED-4DB2-BD59-A6C34878D82A}">
                    <a16:rowId xmlns:a16="http://schemas.microsoft.com/office/drawing/2014/main" xmlns="" val="330599309"/>
                  </a:ext>
                </a:extLst>
              </a:tr>
              <a:tr h="424135">
                <a:tc>
                  <a:txBody>
                    <a:bodyPr/>
                    <a:lstStyle/>
                    <a:p>
                      <a:endParaRPr lang="de-AT" dirty="0"/>
                    </a:p>
                  </a:txBody>
                  <a:tcPr/>
                </a:tc>
                <a:tc>
                  <a:txBody>
                    <a:bodyPr/>
                    <a:lstStyle/>
                    <a:p>
                      <a:r>
                        <a:rPr lang="de-AT" dirty="0"/>
                        <a:t>2.</a:t>
                      </a:r>
                    </a:p>
                  </a:txBody>
                  <a:tcPr/>
                </a:tc>
                <a:tc>
                  <a:txBody>
                    <a:bodyPr/>
                    <a:lstStyle/>
                    <a:p>
                      <a:r>
                        <a:rPr lang="de-AT" b="1" dirty="0"/>
                        <a:t>20</a:t>
                      </a:r>
                    </a:p>
                  </a:txBody>
                  <a:tcPr/>
                </a:tc>
                <a:tc>
                  <a:txBody>
                    <a:bodyPr/>
                    <a:lstStyle/>
                    <a:p>
                      <a:r>
                        <a:rPr lang="de-AT" dirty="0"/>
                        <a:t>25 (</a:t>
                      </a:r>
                      <a:r>
                        <a:rPr lang="de-AT" sz="1800" dirty="0"/>
                        <a:t>Ø </a:t>
                      </a:r>
                      <a:r>
                        <a:rPr lang="de-AT" dirty="0"/>
                        <a:t>6 Stunden*)</a:t>
                      </a:r>
                    </a:p>
                  </a:txBody>
                  <a:tcPr/>
                </a:tc>
                <a:extLst>
                  <a:ext uri="{0D108BD9-81ED-4DB2-BD59-A6C34878D82A}">
                    <a16:rowId xmlns:a16="http://schemas.microsoft.com/office/drawing/2014/main" xmlns="" val="3041859511"/>
                  </a:ext>
                </a:extLst>
              </a:tr>
              <a:tr h="424135">
                <a:tc>
                  <a:txBody>
                    <a:bodyPr/>
                    <a:lstStyle/>
                    <a:p>
                      <a:r>
                        <a:rPr lang="de-AT" dirty="0"/>
                        <a:t>5. Klasse</a:t>
                      </a:r>
                    </a:p>
                  </a:txBody>
                  <a:tcPr/>
                </a:tc>
                <a:tc>
                  <a:txBody>
                    <a:bodyPr/>
                    <a:lstStyle/>
                    <a:p>
                      <a:r>
                        <a:rPr lang="de-AT" dirty="0"/>
                        <a:t>1.</a:t>
                      </a:r>
                    </a:p>
                  </a:txBody>
                  <a:tcPr/>
                </a:tc>
                <a:tc>
                  <a:txBody>
                    <a:bodyPr/>
                    <a:lstStyle/>
                    <a:p>
                      <a:r>
                        <a:rPr lang="de-AT" dirty="0"/>
                        <a:t>30</a:t>
                      </a:r>
                    </a:p>
                  </a:txBody>
                  <a:tcPr/>
                </a:tc>
                <a:tc>
                  <a:txBody>
                    <a:bodyPr/>
                    <a:lstStyle/>
                    <a:p>
                      <a:endParaRPr lang="de-AT" dirty="0"/>
                    </a:p>
                  </a:txBody>
                  <a:tcPr/>
                </a:tc>
                <a:extLst>
                  <a:ext uri="{0D108BD9-81ED-4DB2-BD59-A6C34878D82A}">
                    <a16:rowId xmlns:a16="http://schemas.microsoft.com/office/drawing/2014/main" xmlns="" val="2198158487"/>
                  </a:ext>
                </a:extLst>
              </a:tr>
              <a:tr h="424135">
                <a:tc>
                  <a:txBody>
                    <a:bodyPr/>
                    <a:lstStyle/>
                    <a:p>
                      <a:endParaRPr lang="de-AT"/>
                    </a:p>
                  </a:txBody>
                  <a:tcPr/>
                </a:tc>
                <a:tc>
                  <a:txBody>
                    <a:bodyPr/>
                    <a:lstStyle/>
                    <a:p>
                      <a:r>
                        <a:rPr lang="de-AT" dirty="0"/>
                        <a:t>2.</a:t>
                      </a:r>
                    </a:p>
                  </a:txBody>
                  <a:tcPr/>
                </a:tc>
                <a:tc>
                  <a:txBody>
                    <a:bodyPr/>
                    <a:lstStyle/>
                    <a:p>
                      <a:r>
                        <a:rPr lang="de-AT" b="1" dirty="0"/>
                        <a:t>40</a:t>
                      </a:r>
                    </a:p>
                  </a:txBody>
                  <a:tcPr/>
                </a:tc>
                <a:tc>
                  <a:txBody>
                    <a:bodyPr/>
                    <a:lstStyle/>
                    <a:p>
                      <a:r>
                        <a:rPr lang="de-AT" dirty="0"/>
                        <a:t>50 (</a:t>
                      </a:r>
                      <a:r>
                        <a:rPr lang="de-AT" sz="1800" dirty="0"/>
                        <a:t>Ø 10 Stunden*)</a:t>
                      </a:r>
                      <a:endParaRPr lang="de-AT" dirty="0"/>
                    </a:p>
                  </a:txBody>
                  <a:tcPr/>
                </a:tc>
                <a:extLst>
                  <a:ext uri="{0D108BD9-81ED-4DB2-BD59-A6C34878D82A}">
                    <a16:rowId xmlns:a16="http://schemas.microsoft.com/office/drawing/2014/main" xmlns="" val="39901142"/>
                  </a:ext>
                </a:extLst>
              </a:tr>
              <a:tr h="424135">
                <a:tc>
                  <a:txBody>
                    <a:bodyPr/>
                    <a:lstStyle/>
                    <a:p>
                      <a:r>
                        <a:rPr lang="de-AT" dirty="0"/>
                        <a:t>6. Klasse</a:t>
                      </a:r>
                    </a:p>
                  </a:txBody>
                  <a:tcPr/>
                </a:tc>
                <a:tc>
                  <a:txBody>
                    <a:bodyPr/>
                    <a:lstStyle/>
                    <a:p>
                      <a:r>
                        <a:rPr lang="de-AT" dirty="0"/>
                        <a:t>1.</a:t>
                      </a:r>
                    </a:p>
                  </a:txBody>
                  <a:tcPr/>
                </a:tc>
                <a:tc>
                  <a:txBody>
                    <a:bodyPr/>
                    <a:lstStyle/>
                    <a:p>
                      <a:r>
                        <a:rPr lang="de-AT" dirty="0"/>
                        <a:t>50</a:t>
                      </a:r>
                    </a:p>
                  </a:txBody>
                  <a:tcPr/>
                </a:tc>
                <a:tc>
                  <a:txBody>
                    <a:bodyPr/>
                    <a:lstStyle/>
                    <a:p>
                      <a:endParaRPr lang="de-AT" dirty="0"/>
                    </a:p>
                  </a:txBody>
                  <a:tcPr/>
                </a:tc>
                <a:extLst>
                  <a:ext uri="{0D108BD9-81ED-4DB2-BD59-A6C34878D82A}">
                    <a16:rowId xmlns:a16="http://schemas.microsoft.com/office/drawing/2014/main" xmlns="" val="251926733"/>
                  </a:ext>
                </a:extLst>
              </a:tr>
              <a:tr h="424135">
                <a:tc>
                  <a:txBody>
                    <a:bodyPr/>
                    <a:lstStyle/>
                    <a:p>
                      <a:endParaRPr lang="de-AT" dirty="0"/>
                    </a:p>
                  </a:txBody>
                  <a:tcPr/>
                </a:tc>
                <a:tc>
                  <a:txBody>
                    <a:bodyPr/>
                    <a:lstStyle/>
                    <a:p>
                      <a:r>
                        <a:rPr lang="de-AT" dirty="0"/>
                        <a:t>2.</a:t>
                      </a:r>
                    </a:p>
                  </a:txBody>
                  <a:tcPr/>
                </a:tc>
                <a:tc>
                  <a:txBody>
                    <a:bodyPr/>
                    <a:lstStyle/>
                    <a:p>
                      <a:r>
                        <a:rPr lang="de-AT" dirty="0"/>
                        <a:t>60 und weitere</a:t>
                      </a:r>
                    </a:p>
                  </a:txBody>
                  <a:tcPr/>
                </a:tc>
                <a:tc>
                  <a:txBody>
                    <a:bodyPr/>
                    <a:lstStyle/>
                    <a:p>
                      <a:r>
                        <a:rPr lang="de-AT" dirty="0"/>
                        <a:t>100/200</a:t>
                      </a:r>
                    </a:p>
                  </a:txBody>
                  <a:tcPr/>
                </a:tc>
                <a:extLst>
                  <a:ext uri="{0D108BD9-81ED-4DB2-BD59-A6C34878D82A}">
                    <a16:rowId xmlns:a16="http://schemas.microsoft.com/office/drawing/2014/main" xmlns="" val="427288824"/>
                  </a:ext>
                </a:extLst>
              </a:tr>
            </a:tbl>
          </a:graphicData>
        </a:graphic>
      </p:graphicFrame>
      <p:sp>
        <p:nvSpPr>
          <p:cNvPr id="4" name="Textfeld 3"/>
          <p:cNvSpPr txBox="1"/>
          <p:nvPr/>
        </p:nvSpPr>
        <p:spPr>
          <a:xfrm>
            <a:off x="5972993" y="5478013"/>
            <a:ext cx="2732928" cy="307777"/>
          </a:xfrm>
          <a:prstGeom prst="rect">
            <a:avLst/>
          </a:prstGeom>
          <a:noFill/>
        </p:spPr>
        <p:txBody>
          <a:bodyPr wrap="none" rtlCol="0">
            <a:spAutoFit/>
          </a:bodyPr>
          <a:lstStyle/>
          <a:p>
            <a:r>
              <a:rPr lang="de-AT" sz="1400" dirty="0"/>
              <a:t>* Ohne freiwillige Wiederholungen</a:t>
            </a:r>
          </a:p>
        </p:txBody>
      </p:sp>
    </p:spTree>
    <p:extLst>
      <p:ext uri="{BB962C8B-B14F-4D97-AF65-F5344CB8AC3E}">
        <p14:creationId xmlns:p14="http://schemas.microsoft.com/office/powerpoint/2010/main" val="3803983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16</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r>
              <a:rPr lang="de-AT" sz="3600" b="1" dirty="0"/>
              <a:t> </a:t>
            </a:r>
            <a:endParaRPr lang="de-AT" sz="4800" b="1" dirty="0"/>
          </a:p>
          <a:p>
            <a:endParaRPr lang="de-AT" sz="2400" dirty="0"/>
          </a:p>
          <a:p>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16</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sp>
        <p:nvSpPr>
          <p:cNvPr id="20" name="Titel 1"/>
          <p:cNvSpPr txBox="1">
            <a:spLocks/>
          </p:cNvSpPr>
          <p:nvPr/>
        </p:nvSpPr>
        <p:spPr>
          <a:xfrm>
            <a:off x="247944" y="273012"/>
            <a:ext cx="7989888" cy="635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Unterricht und Hausübung</a:t>
            </a:r>
          </a:p>
        </p:txBody>
      </p:sp>
      <p:sp>
        <p:nvSpPr>
          <p:cNvPr id="21" name="Inhaltsplatzhalter 3"/>
          <p:cNvSpPr txBox="1">
            <a:spLocks/>
          </p:cNvSpPr>
          <p:nvPr/>
        </p:nvSpPr>
        <p:spPr>
          <a:xfrm>
            <a:off x="247944" y="1152666"/>
            <a:ext cx="8438856" cy="49734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70000"/>
              </a:lnSpc>
            </a:pPr>
            <a:r>
              <a:rPr lang="de-CH" sz="35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 </a:t>
            </a:r>
            <a:endParaRPr lang="de-CH" sz="2500" dirty="0">
              <a:solidFill>
                <a:schemeClr val="tx1"/>
              </a:solidFill>
            </a:endParaRPr>
          </a:p>
          <a:p>
            <a:pPr algn="l">
              <a:tabLst>
                <a:tab pos="3679825" algn="l"/>
              </a:tabLst>
            </a:pPr>
            <a:endParaRPr lang="de-CH" dirty="0"/>
          </a:p>
          <a:p>
            <a:pPr algn="l">
              <a:tabLst>
                <a:tab pos="3679825" algn="l"/>
              </a:tabLst>
            </a:pPr>
            <a:endParaRPr lang="de-CH" dirty="0"/>
          </a:p>
        </p:txBody>
      </p:sp>
      <p:sp>
        <p:nvSpPr>
          <p:cNvPr id="2" name="Rectangle 2"/>
          <p:cNvSpPr>
            <a:spLocks noChangeArrowheads="1"/>
          </p:cNvSpPr>
          <p:nvPr/>
        </p:nvSpPr>
        <p:spPr bwMode="auto">
          <a:xfrm>
            <a:off x="634361" y="21763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grpSp>
        <p:nvGrpSpPr>
          <p:cNvPr id="18" name="Gruppieren 17"/>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2" name="Rechteck 21"/>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3" name="Grafik 2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
        <p:nvSpPr>
          <p:cNvPr id="24" name="Inhaltsplatzhalter 3"/>
          <p:cNvSpPr txBox="1">
            <a:spLocks/>
          </p:cNvSpPr>
          <p:nvPr/>
        </p:nvSpPr>
        <p:spPr>
          <a:xfrm>
            <a:off x="247944" y="1152666"/>
            <a:ext cx="7381676" cy="49734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de-AT" sz="24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Empfehlung</a:t>
            </a:r>
          </a:p>
          <a:p>
            <a:pPr marL="342900" indent="-342900" algn="l">
              <a:lnSpc>
                <a:spcPct val="110000"/>
              </a:lnSpc>
              <a:buFontTx/>
              <a:buChar char="-"/>
            </a:pPr>
            <a:r>
              <a:rPr lang="de-AT" sz="2400" dirty="0" err="1">
                <a:solidFill>
                  <a:schemeClr val="tx1"/>
                </a:solidFill>
              </a:rPr>
              <a:t>Regelmässig</a:t>
            </a:r>
            <a:r>
              <a:rPr lang="de-AT" sz="2400" dirty="0">
                <a:solidFill>
                  <a:schemeClr val="tx1"/>
                </a:solidFill>
              </a:rPr>
              <a:t> ca. 10 - 15 Minuten pro Woche mit dem Lernprogramm im Unterricht zu üben. </a:t>
            </a:r>
            <a:endParaRPr lang="de-AT" sz="2400" dirty="0" smtClean="0">
              <a:solidFill>
                <a:schemeClr val="tx1"/>
              </a:solidFill>
            </a:endParaRPr>
          </a:p>
          <a:p>
            <a:pPr marL="342900" indent="-342900" algn="l">
              <a:lnSpc>
                <a:spcPct val="110000"/>
              </a:lnSpc>
              <a:buFontTx/>
              <a:buChar char="-"/>
            </a:pPr>
            <a:r>
              <a:rPr lang="de-AT" sz="2400" dirty="0" smtClean="0">
                <a:solidFill>
                  <a:schemeClr val="tx1"/>
                </a:solidFill>
              </a:rPr>
              <a:t>Jede </a:t>
            </a:r>
            <a:r>
              <a:rPr lang="de-AT" sz="2400" dirty="0">
                <a:solidFill>
                  <a:schemeClr val="tx1"/>
                </a:solidFill>
              </a:rPr>
              <a:t>Woche ca. 2 Lektionen als Hausübung erledigen.</a:t>
            </a:r>
          </a:p>
          <a:p>
            <a:pPr marL="342900" indent="-342900" algn="l">
              <a:lnSpc>
                <a:spcPct val="110000"/>
              </a:lnSpc>
              <a:buFontTx/>
              <a:buChar char="-"/>
            </a:pPr>
            <a:endParaRPr lang="de-AT" sz="2400" dirty="0">
              <a:solidFill>
                <a:schemeClr val="tx1"/>
              </a:solidFill>
            </a:endParaRPr>
          </a:p>
          <a:p>
            <a:pPr algn="l">
              <a:lnSpc>
                <a:spcPct val="110000"/>
              </a:lnSpc>
            </a:pPr>
            <a:r>
              <a:rPr lang="de-AT" sz="2400" dirty="0">
                <a:solidFill>
                  <a:schemeClr val="tx1"/>
                </a:solidFill>
              </a:rPr>
              <a:t>Freiwillige Wiederholung kostet Zeit, bringt aber Kompetenz – Vernünftig einsetzen!</a:t>
            </a:r>
          </a:p>
          <a:p>
            <a:pPr marL="342900" indent="-342900" algn="l">
              <a:lnSpc>
                <a:spcPct val="110000"/>
              </a:lnSpc>
              <a:buFontTx/>
              <a:buChar char="-"/>
            </a:pPr>
            <a:endParaRPr lang="de-CH" sz="1800" dirty="0"/>
          </a:p>
          <a:p>
            <a:pPr algn="l">
              <a:tabLst>
                <a:tab pos="3679825" algn="l"/>
              </a:tabLst>
            </a:pPr>
            <a:endParaRPr lang="de-CH" dirty="0"/>
          </a:p>
        </p:txBody>
      </p:sp>
    </p:spTree>
    <p:extLst>
      <p:ext uri="{BB962C8B-B14F-4D97-AF65-F5344CB8AC3E}">
        <p14:creationId xmlns:p14="http://schemas.microsoft.com/office/powerpoint/2010/main" val="3084948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47141"/>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17</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05043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Willkommen bei</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endParaRPr lang="de-AT" sz="5400" b="1" dirty="0">
              <a:hlinkClick r:id="rId5"/>
            </a:endParaRPr>
          </a:p>
          <a:p>
            <a:r>
              <a:rPr lang="de-AT" sz="4800" b="1" dirty="0">
                <a:hlinkClick r:id="rId6"/>
              </a:rPr>
              <a:t>http://lu.typewriter.ch</a:t>
            </a:r>
            <a:r>
              <a:rPr lang="de-AT" sz="4800" b="1" dirty="0"/>
              <a:t> </a:t>
            </a:r>
          </a:p>
          <a:p>
            <a:endParaRPr lang="de-AT" sz="2400" dirty="0"/>
          </a:p>
          <a:p>
            <a:endParaRPr lang="de-AT" sz="3600" b="1" dirty="0"/>
          </a:p>
          <a:p>
            <a:endParaRPr lang="de-AT" sz="3600" b="1" dirty="0"/>
          </a:p>
          <a:p>
            <a:endParaRPr lang="de-AT" sz="3200" dirty="0"/>
          </a:p>
          <a:p>
            <a:endParaRPr lang="de-AT" sz="1400" dirty="0"/>
          </a:p>
          <a:p>
            <a:endParaRPr lang="de-AT" sz="2400" dirty="0"/>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7"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17</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8" name="Gruppieren 17"/>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265669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2</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872754"/>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Worum geht es? …. Lehrplan 21</a:t>
            </a:r>
            <a:endPar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2</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7" name="Gruppieren 16"/>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18" name="Rechteck 17"/>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9" name="Grafik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pic>
        <p:nvPicPr>
          <p:cNvPr id="2" name="Grafik 1"/>
          <p:cNvPicPr>
            <a:picLocks noChangeAspect="1"/>
          </p:cNvPicPr>
          <p:nvPr/>
        </p:nvPicPr>
        <p:blipFill>
          <a:blip r:embed="rId7"/>
          <a:stretch>
            <a:fillRect/>
          </a:stretch>
        </p:blipFill>
        <p:spPr>
          <a:xfrm>
            <a:off x="251520" y="3075823"/>
            <a:ext cx="4979877" cy="2265318"/>
          </a:xfrm>
          <a:prstGeom prst="rect">
            <a:avLst/>
          </a:prstGeom>
          <a:effectLst>
            <a:glow rad="63500">
              <a:schemeClr val="accent1">
                <a:satMod val="175000"/>
                <a:alpha val="40000"/>
              </a:schemeClr>
            </a:glow>
          </a:effectLst>
        </p:spPr>
      </p:pic>
      <p:pic>
        <p:nvPicPr>
          <p:cNvPr id="3" name="Grafik 2"/>
          <p:cNvPicPr>
            <a:picLocks noChangeAspect="1"/>
          </p:cNvPicPr>
          <p:nvPr/>
        </p:nvPicPr>
        <p:blipFill>
          <a:blip r:embed="rId8"/>
          <a:stretch>
            <a:fillRect/>
          </a:stretch>
        </p:blipFill>
        <p:spPr>
          <a:xfrm>
            <a:off x="1664450" y="4773459"/>
            <a:ext cx="6066620" cy="1381632"/>
          </a:xfrm>
          <a:prstGeom prst="rect">
            <a:avLst/>
          </a:prstGeom>
          <a:effectLst>
            <a:glow rad="63500">
              <a:schemeClr val="accent6">
                <a:satMod val="175000"/>
                <a:alpha val="40000"/>
              </a:schemeClr>
            </a:glow>
          </a:effectLst>
        </p:spPr>
      </p:pic>
      <p:pic>
        <p:nvPicPr>
          <p:cNvPr id="4" name="Grafik 3"/>
          <p:cNvPicPr>
            <a:picLocks noChangeAspect="1"/>
          </p:cNvPicPr>
          <p:nvPr/>
        </p:nvPicPr>
        <p:blipFill>
          <a:blip r:embed="rId9"/>
          <a:stretch>
            <a:fillRect/>
          </a:stretch>
        </p:blipFill>
        <p:spPr>
          <a:xfrm>
            <a:off x="3491880" y="5509941"/>
            <a:ext cx="5476227" cy="730913"/>
          </a:xfrm>
          <a:prstGeom prst="rect">
            <a:avLst/>
          </a:prstGeom>
          <a:effectLst>
            <a:glow rad="63500">
              <a:schemeClr val="accent3">
                <a:satMod val="175000"/>
                <a:alpha val="40000"/>
              </a:schemeClr>
            </a:glow>
          </a:effectLst>
        </p:spPr>
      </p:pic>
      <p:sp>
        <p:nvSpPr>
          <p:cNvPr id="5" name="Rechteck 4"/>
          <p:cNvSpPr/>
          <p:nvPr/>
        </p:nvSpPr>
        <p:spPr>
          <a:xfrm>
            <a:off x="179512" y="1471473"/>
            <a:ext cx="8278393" cy="1569660"/>
          </a:xfrm>
          <a:prstGeom prst="rect">
            <a:avLst/>
          </a:prstGeom>
        </p:spPr>
        <p:txBody>
          <a:bodyPr wrap="square">
            <a:spAutoFit/>
          </a:bodyPr>
          <a:lstStyle/>
          <a:p>
            <a:r>
              <a:rPr lang="de-AT" sz="1600" dirty="0"/>
              <a:t>"Die Schülerinnen und Schüler lernen, </a:t>
            </a:r>
            <a:r>
              <a:rPr lang="de-AT" sz="1600" b="1" dirty="0"/>
              <a:t>die Tastatur effizient zu nutzen</a:t>
            </a:r>
            <a:r>
              <a:rPr lang="de-AT" sz="1600" dirty="0"/>
              <a:t>. Sie lernen von Beginn an, auf eine </a:t>
            </a:r>
            <a:r>
              <a:rPr lang="de-AT" sz="1600" b="1" dirty="0"/>
              <a:t>ergonomische Platzierung der Finger und Hände zu achten</a:t>
            </a:r>
            <a:r>
              <a:rPr lang="de-AT" sz="1600" dirty="0"/>
              <a:t>. Im 2. und 3. Zyklus bietet sich die individuelle Schulung mittels geeigneter Tastaturschreib-Lernprogramme zum eigenständigen Lernen im Rahmen von offenen Unterrichtsformen an. Die blinde, perfekte Beherrschung der Tastatur zu erwerben ist nicht Ziel der Volksschule" (vgl. Lehrplan Sprachen - Didaktische Hinweise - Deutsch).</a:t>
            </a:r>
          </a:p>
        </p:txBody>
      </p:sp>
    </p:spTree>
    <p:extLst>
      <p:ext uri="{BB962C8B-B14F-4D97-AF65-F5344CB8AC3E}">
        <p14:creationId xmlns:p14="http://schemas.microsoft.com/office/powerpoint/2010/main" val="2784798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3</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345362"/>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Warum in der Primarschule </a:t>
            </a:r>
            <a:r>
              <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marL="342900" indent="-342900">
              <a:buFont typeface="Symbol" panose="05050102010706020507" pitchFamily="18" charset="2"/>
              <a:buChar char="-"/>
            </a:pPr>
            <a:r>
              <a:rPr lang="de-AT" sz="2800" dirty="0"/>
              <a:t>weil es wichtiger geworden ist (für weiterführende Schulen/Beruf).</a:t>
            </a:r>
          </a:p>
          <a:p>
            <a:pPr marL="342900" indent="-342900">
              <a:buFont typeface="Symbol" panose="05050102010706020507" pitchFamily="18" charset="2"/>
              <a:buChar char="-"/>
            </a:pPr>
            <a:r>
              <a:rPr lang="de-AT" sz="2800" dirty="0"/>
              <a:t>weil es von Schulträgern, Eltern und Kindern gewünscht wird.</a:t>
            </a:r>
          </a:p>
          <a:p>
            <a:pPr marL="342900" indent="-342900">
              <a:buFont typeface="Symbol" panose="05050102010706020507" pitchFamily="18" charset="2"/>
              <a:buChar char="-"/>
            </a:pPr>
            <a:r>
              <a:rPr lang="de-AT" sz="2800" dirty="0"/>
              <a:t>weil es der Erfahrungswelt von Kindern entspricht.</a:t>
            </a:r>
          </a:p>
          <a:p>
            <a:pPr marL="342900" indent="-342900">
              <a:buFont typeface="Symbol" panose="05050102010706020507" pitchFamily="18" charset="2"/>
              <a:buChar char="-"/>
            </a:pPr>
            <a:r>
              <a:rPr lang="de-AT" sz="2800" dirty="0"/>
              <a:t>weil das Automatisieren von Fehlformen verhindert wird.</a:t>
            </a:r>
          </a:p>
          <a:p>
            <a:pPr marL="342900" indent="-342900">
              <a:buFont typeface="Symbol" panose="05050102010706020507" pitchFamily="18" charset="2"/>
              <a:buChar char="-"/>
            </a:pPr>
            <a:r>
              <a:rPr lang="de-AT" sz="2800" dirty="0"/>
              <a:t>weil die Texteingabe im Zehnfingersystem effizienter und ergonomischer ist.</a:t>
            </a:r>
          </a:p>
          <a:p>
            <a:endParaRPr lang="de-AT" sz="2400" dirty="0"/>
          </a:p>
          <a:p>
            <a:endParaRPr lang="de-AT" sz="3200" dirty="0"/>
          </a:p>
          <a:p>
            <a:pPr marL="571500" indent="-571500">
              <a:buFontTx/>
              <a:buChar char="-"/>
            </a:pPr>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3</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7" name="Gruppieren 16"/>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18" name="Rechteck 17"/>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9" name="Grafik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2398582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4</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6345362"/>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Worum geht</a:t>
            </a:r>
            <a:r>
              <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es beim TS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r>
              <a:rPr lang="de-AT" sz="3200" b="1" dirty="0"/>
              <a:t>Lehrplan </a:t>
            </a:r>
            <a:r>
              <a:rPr lang="de-AT" sz="3200" b="1" dirty="0" err="1"/>
              <a:t>Maschinschreiben</a:t>
            </a:r>
            <a:r>
              <a:rPr lang="de-AT" sz="3200" b="1" dirty="0"/>
              <a:t>:</a:t>
            </a:r>
            <a:endParaRPr lang="de-AT" b="1" dirty="0"/>
          </a:p>
          <a:p>
            <a:r>
              <a:rPr lang="de-AT" sz="2400" dirty="0"/>
              <a:t>Die Schülerinnen und Schüler sollen im Zehn-Finger-Blindschreiben (Grundstellung </a:t>
            </a:r>
            <a:r>
              <a:rPr lang="de-AT" sz="2400" dirty="0" err="1"/>
              <a:t>asdf-jklö</a:t>
            </a:r>
            <a:r>
              <a:rPr lang="de-AT" sz="2400" dirty="0"/>
              <a:t>) fehlerfreies und sauberes Schreiben ohne bestimmte Geschwindigkeit beherrschen.</a:t>
            </a:r>
          </a:p>
          <a:p>
            <a:endParaRPr lang="de-AT" sz="2400" dirty="0"/>
          </a:p>
          <a:p>
            <a:r>
              <a:rPr lang="de-AT" sz="3200" b="1" dirty="0"/>
              <a:t>Blindes Tastaturscheiben - kurzfristig</a:t>
            </a:r>
            <a:r>
              <a:rPr lang="de-AT" sz="3200" dirty="0"/>
              <a:t>:</a:t>
            </a:r>
          </a:p>
          <a:p>
            <a:pPr marL="457200" indent="-457200">
              <a:buFontTx/>
              <a:buChar char="-"/>
            </a:pPr>
            <a:r>
              <a:rPr lang="de-AT" sz="2400" dirty="0"/>
              <a:t>Wahrnehmung von Zeichen/Wörtern</a:t>
            </a:r>
          </a:p>
          <a:p>
            <a:pPr marL="457200" indent="-457200">
              <a:buFontTx/>
              <a:buChar char="-"/>
            </a:pPr>
            <a:r>
              <a:rPr lang="de-AT" sz="2400" dirty="0"/>
              <a:t>Bewegung der entsprechenden Finger</a:t>
            </a:r>
          </a:p>
          <a:p>
            <a:pPr marL="457200" indent="-457200">
              <a:buFontTx/>
              <a:buChar char="-"/>
            </a:pPr>
            <a:r>
              <a:rPr lang="de-AT" sz="2400" dirty="0"/>
              <a:t>Automatisierung</a:t>
            </a:r>
          </a:p>
          <a:p>
            <a:r>
              <a:rPr lang="de-AT" sz="3200" b="1" dirty="0"/>
              <a:t>Blindes Tastaturschreiben – langfristig:</a:t>
            </a:r>
          </a:p>
          <a:p>
            <a:pPr marL="457200" indent="-457200">
              <a:buFontTx/>
              <a:buChar char="-"/>
            </a:pPr>
            <a:r>
              <a:rPr lang="de-AT" sz="2400" dirty="0"/>
              <a:t>Steigerung der Geschwindigkeit </a:t>
            </a:r>
          </a:p>
          <a:p>
            <a:pPr marL="457200" indent="-457200">
              <a:buFontTx/>
              <a:buChar char="-"/>
            </a:pPr>
            <a:r>
              <a:rPr lang="de-AT" sz="2400" dirty="0"/>
              <a:t>Keine Steigerung der Fehlerhäufigkeit</a:t>
            </a:r>
          </a:p>
          <a:p>
            <a:endParaRPr lang="de-AT" sz="3200" dirty="0"/>
          </a:p>
          <a:p>
            <a:pPr marL="571500" indent="-571500">
              <a:buFontTx/>
              <a:buChar char="-"/>
            </a:pPr>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4</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7" name="Gruppieren 16"/>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18" name="Rechteck 17"/>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9" name="Grafik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3756838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5</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569729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Warum ist das wichtig </a:t>
            </a:r>
            <a:r>
              <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4000" b="1" dirty="0">
                <a:ln w="0"/>
                <a:solidFill>
                  <a:srgbClr val="FFC000"/>
                </a:solidFill>
                <a:effectLst>
                  <a:reflection blurRad="12700" stA="50000" endPos="50000" dist="5000" dir="5400000" sy="-100000" rotWithShape="0"/>
                </a:effectLst>
                <a:latin typeface="+mj-lt"/>
                <a:ea typeface="+mj-ea"/>
                <a:cs typeface="+mj-cs"/>
              </a:rPr>
              <a:t>„Ich kann doch mit 2 Fingern </a:t>
            </a:r>
          </a:p>
          <a:p>
            <a:pPr marL="0" marR="0" lvl="0" indent="0" algn="l" defTabSz="914400" rtl="0" eaLnBrk="1" fontAlgn="auto" latinLnBrk="0" hangingPunct="1">
              <a:lnSpc>
                <a:spcPct val="100000"/>
              </a:lnSpc>
              <a:spcBef>
                <a:spcPct val="0"/>
              </a:spcBef>
              <a:spcAft>
                <a:spcPts val="0"/>
              </a:spcAft>
              <a:buClrTx/>
              <a:buSzTx/>
              <a:buFontTx/>
              <a:buNone/>
              <a:tabLst/>
              <a:defRPr/>
            </a:pPr>
            <a:r>
              <a:rPr lang="de-DE" sz="4000" b="1" dirty="0">
                <a:ln w="0"/>
                <a:solidFill>
                  <a:srgbClr val="FFC000"/>
                </a:solidFill>
                <a:effectLst>
                  <a:reflection blurRad="12700" stA="50000" endPos="50000" dist="5000" dir="5400000" sy="-100000" rotWithShape="0"/>
                </a:effectLst>
                <a:latin typeface="+mj-lt"/>
                <a:ea typeface="+mj-ea"/>
                <a:cs typeface="+mj-cs"/>
              </a:rPr>
              <a:t>auch so schnell schreiben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4000" b="1" dirty="0">
                <a:ln w="0"/>
                <a:solidFill>
                  <a:srgbClr val="FFC000"/>
                </a:solidFill>
                <a:effectLst>
                  <a:reflection blurRad="12700" stA="50000" endPos="50000" dist="5000" dir="5400000" sy="-100000" rotWithShape="0"/>
                </a:effectLst>
                <a:latin typeface="+mj-lt"/>
                <a:ea typeface="+mj-ea"/>
                <a:cs typeface="+mj-cs"/>
              </a:rPr>
              <a:t>„Das können doch Siri, Google und Co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4000" b="1" dirty="0">
                <a:ln w="0"/>
                <a:solidFill>
                  <a:srgbClr val="FFC000"/>
                </a:solidFill>
                <a:effectLst>
                  <a:reflection blurRad="12700" stA="50000" endPos="50000" dist="5000" dir="5400000" sy="-100000" rotWithShape="0"/>
                </a:effectLst>
                <a:latin typeface="+mj-lt"/>
                <a:ea typeface="+mj-ea"/>
                <a:cs typeface="+mj-cs"/>
              </a:rPr>
              <a:t>„Das ist mir zu aufwändig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AT" sz="44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5</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19" name="Gruppieren 18"/>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204603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6</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569729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4000" b="1" dirty="0">
                <a:ln w="0"/>
                <a:solidFill>
                  <a:srgbClr val="FFC000"/>
                </a:solidFill>
                <a:effectLst>
                  <a:reflection blurRad="12700" stA="50000" endPos="50000" dist="5000" dir="5400000" sy="-100000" rotWithShape="0"/>
                </a:effectLst>
                <a:latin typeface="+mj-lt"/>
                <a:ea typeface="+mj-ea"/>
                <a:cs typeface="+mj-cs"/>
              </a:rPr>
              <a:t>„Ich kann doch mit 2 Fingern </a:t>
            </a:r>
          </a:p>
          <a:p>
            <a:pPr marL="0" marR="0" lvl="0" indent="0" algn="l" defTabSz="914400" rtl="0" eaLnBrk="1" fontAlgn="auto" latinLnBrk="0" hangingPunct="1">
              <a:lnSpc>
                <a:spcPct val="100000"/>
              </a:lnSpc>
              <a:spcBef>
                <a:spcPct val="0"/>
              </a:spcBef>
              <a:spcAft>
                <a:spcPts val="0"/>
              </a:spcAft>
              <a:buClrTx/>
              <a:buSzTx/>
              <a:buFontTx/>
              <a:buNone/>
              <a:tabLst/>
              <a:defRPr/>
            </a:pPr>
            <a:r>
              <a:rPr lang="de-DE" sz="4000" b="1" dirty="0">
                <a:ln w="0"/>
                <a:solidFill>
                  <a:srgbClr val="FFC000"/>
                </a:solidFill>
                <a:effectLst>
                  <a:reflection blurRad="12700" stA="50000" endPos="50000" dist="5000" dir="5400000" sy="-100000" rotWithShape="0"/>
                </a:effectLst>
                <a:latin typeface="+mj-lt"/>
                <a:ea typeface="+mj-ea"/>
                <a:cs typeface="+mj-cs"/>
              </a:rPr>
              <a:t>auch so schnell schreiben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AT" sz="44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6</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5" name="Gruppieren 4"/>
          <p:cNvGrpSpPr/>
          <p:nvPr/>
        </p:nvGrpSpPr>
        <p:grpSpPr>
          <a:xfrm rot="1238195">
            <a:off x="2449333" y="51508"/>
            <a:ext cx="1927833" cy="2065807"/>
            <a:chOff x="3363900" y="2564904"/>
            <a:chExt cx="2576252" cy="2539623"/>
          </a:xfrm>
        </p:grpSpPr>
        <p:sp>
          <p:nvSpPr>
            <p:cNvPr id="3" name="Stern mit 32 Zacken 2"/>
            <p:cNvSpPr/>
            <p:nvPr/>
          </p:nvSpPr>
          <p:spPr>
            <a:xfrm>
              <a:off x="3363900" y="2564904"/>
              <a:ext cx="2576252" cy="2539623"/>
            </a:xfrm>
            <a:prstGeom prst="star32">
              <a:avLst>
                <a:gd name="adj" fmla="val 43854"/>
              </a:avLst>
            </a:prstGeom>
            <a:gradFill>
              <a:gsLst>
                <a:gs pos="0">
                  <a:schemeClr val="accent2">
                    <a:shade val="51000"/>
                    <a:satMod val="130000"/>
                    <a:alpha val="51000"/>
                  </a:schemeClr>
                </a:gs>
                <a:gs pos="80000">
                  <a:schemeClr val="accent2">
                    <a:shade val="93000"/>
                    <a:satMod val="130000"/>
                    <a:alpha val="56000"/>
                  </a:schemeClr>
                </a:gs>
                <a:gs pos="100000">
                  <a:schemeClr val="accent2">
                    <a:shade val="94000"/>
                    <a:satMod val="135000"/>
                    <a:alpha val="69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de-AT"/>
            </a:p>
          </p:txBody>
        </p:sp>
        <p:sp>
          <p:nvSpPr>
            <p:cNvPr id="4" name="Textfeld 3"/>
            <p:cNvSpPr txBox="1"/>
            <p:nvPr/>
          </p:nvSpPr>
          <p:spPr>
            <a:xfrm>
              <a:off x="3563337" y="3438318"/>
              <a:ext cx="1638590" cy="646331"/>
            </a:xfrm>
            <a:prstGeom prst="rect">
              <a:avLst/>
            </a:prstGeom>
            <a:noFill/>
          </p:spPr>
          <p:txBody>
            <a:bodyPr wrap="none" rtlCol="0">
              <a:spAutoFit/>
            </a:bodyPr>
            <a:lstStyle/>
            <a:p>
              <a:r>
                <a:rPr lang="de-AT"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NEIN!!!</a:t>
              </a:r>
            </a:p>
          </p:txBody>
        </p:sp>
      </p:grpSp>
      <p:graphicFrame>
        <p:nvGraphicFramePr>
          <p:cNvPr id="7" name="Tabelle 6"/>
          <p:cNvGraphicFramePr>
            <a:graphicFrameLocks noGrp="1"/>
          </p:cNvGraphicFramePr>
          <p:nvPr>
            <p:extLst/>
          </p:nvPr>
        </p:nvGraphicFramePr>
        <p:xfrm>
          <a:off x="399958" y="2433075"/>
          <a:ext cx="8023920" cy="2825439"/>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xmlns="" val="20000"/>
                    </a:ext>
                  </a:extLst>
                </a:gridCol>
                <a:gridCol w="2674640">
                  <a:extLst>
                    <a:ext uri="{9D8B030D-6E8A-4147-A177-3AD203B41FA5}">
                      <a16:colId xmlns:a16="http://schemas.microsoft.com/office/drawing/2014/main" xmlns="" val="20001"/>
                    </a:ext>
                  </a:extLst>
                </a:gridCol>
                <a:gridCol w="2674640">
                  <a:extLst>
                    <a:ext uri="{9D8B030D-6E8A-4147-A177-3AD203B41FA5}">
                      <a16:colId xmlns:a16="http://schemas.microsoft.com/office/drawing/2014/main" xmlns="" val="20002"/>
                    </a:ext>
                  </a:extLst>
                </a:gridCol>
              </a:tblGrid>
              <a:tr h="667493">
                <a:tc>
                  <a:txBody>
                    <a:bodyPr/>
                    <a:lstStyle/>
                    <a:p>
                      <a:endParaRPr lang="de-AT" dirty="0"/>
                    </a:p>
                  </a:txBody>
                  <a:tcPr/>
                </a:tc>
                <a:tc>
                  <a:txBody>
                    <a:bodyPr/>
                    <a:lstStyle/>
                    <a:p>
                      <a:r>
                        <a:rPr lang="de-AT" sz="3200" dirty="0"/>
                        <a:t>Handschrift</a:t>
                      </a:r>
                    </a:p>
                  </a:txBody>
                  <a:tcPr/>
                </a:tc>
                <a:tc>
                  <a:txBody>
                    <a:bodyPr/>
                    <a:lstStyle/>
                    <a:p>
                      <a:r>
                        <a:rPr lang="de-AT" sz="3200" dirty="0"/>
                        <a:t>Tastaturschrift</a:t>
                      </a:r>
                    </a:p>
                  </a:txBody>
                  <a:tcPr/>
                </a:tc>
                <a:extLst>
                  <a:ext uri="{0D108BD9-81ED-4DB2-BD59-A6C34878D82A}">
                    <a16:rowId xmlns:a16="http://schemas.microsoft.com/office/drawing/2014/main" xmlns="" val="10000"/>
                  </a:ext>
                </a:extLst>
              </a:tr>
              <a:tr h="667493">
                <a:tc>
                  <a:txBody>
                    <a:bodyPr/>
                    <a:lstStyle/>
                    <a:p>
                      <a:r>
                        <a:rPr lang="de-AT" sz="2400" b="1" dirty="0"/>
                        <a:t>Literatur</a:t>
                      </a:r>
                      <a:r>
                        <a:rPr lang="de-AT" sz="2400" baseline="0" dirty="0"/>
                        <a:t> </a:t>
                      </a:r>
                    </a:p>
                    <a:p>
                      <a:r>
                        <a:rPr lang="de-AT" sz="1200" baseline="0" dirty="0"/>
                        <a:t>(Menzel u. a., </a:t>
                      </a:r>
                      <a:r>
                        <a:rPr lang="de-AT" sz="1200" baseline="0" dirty="0" err="1"/>
                        <a:t>Grabowsky</a:t>
                      </a:r>
                      <a:r>
                        <a:rPr lang="de-AT" sz="1200" baseline="0" dirty="0"/>
                        <a:t>, Wikipedia)</a:t>
                      </a:r>
                      <a:endParaRPr lang="de-AT" dirty="0"/>
                    </a:p>
                  </a:txBody>
                  <a:tcPr/>
                </a:tc>
                <a:tc>
                  <a:txBody>
                    <a:bodyPr/>
                    <a:lstStyle/>
                    <a:p>
                      <a:r>
                        <a:rPr lang="de-AT" sz="2400" b="1" i="0" dirty="0"/>
                        <a:t>~ 100 A/min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2400" b="1" i="0" dirty="0"/>
                        <a:t>300 – 400 A/min</a:t>
                      </a:r>
                    </a:p>
                    <a:p>
                      <a:endParaRPr lang="de-AT" sz="2400" b="1" i="0" dirty="0"/>
                    </a:p>
                  </a:txBody>
                  <a:tcPr/>
                </a:tc>
                <a:extLst>
                  <a:ext uri="{0D108BD9-81ED-4DB2-BD59-A6C34878D82A}">
                    <a16:rowId xmlns:a16="http://schemas.microsoft.com/office/drawing/2014/main" xmlns="" val="10001"/>
                  </a:ext>
                </a:extLst>
              </a:tr>
              <a:tr h="667493">
                <a:tc>
                  <a:txBody>
                    <a:bodyPr/>
                    <a:lstStyle/>
                    <a:p>
                      <a:r>
                        <a:rPr lang="de-AT" sz="1800" dirty="0">
                          <a:solidFill>
                            <a:schemeClr val="bg1">
                              <a:lumMod val="50000"/>
                            </a:schemeClr>
                          </a:solidFill>
                        </a:rPr>
                        <a:t>Schüler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dirty="0">
                          <a:solidFill>
                            <a:schemeClr val="bg1">
                              <a:lumMod val="50000"/>
                            </a:schemeClr>
                          </a:solidFill>
                        </a:rPr>
                        <a:t>~ 50 – 100 A/min</a:t>
                      </a:r>
                    </a:p>
                    <a:p>
                      <a:endParaRPr lang="de-AT" sz="1400" dirty="0">
                        <a:solidFill>
                          <a:schemeClr val="bg1">
                            <a:lumMod val="50000"/>
                          </a:schemeClr>
                        </a:solidFill>
                      </a:endParaRPr>
                    </a:p>
                  </a:txBody>
                  <a:tcPr/>
                </a:tc>
                <a:tc>
                  <a:txBody>
                    <a:bodyPr/>
                    <a:lstStyle/>
                    <a:p>
                      <a:r>
                        <a:rPr lang="de-AT" sz="1100" dirty="0">
                          <a:solidFill>
                            <a:schemeClr val="bg1">
                              <a:lumMod val="50000"/>
                            </a:schemeClr>
                          </a:solidFill>
                        </a:rPr>
                        <a:t>(60*)</a:t>
                      </a:r>
                      <a:r>
                        <a:rPr lang="de-AT" sz="1400" dirty="0">
                          <a:solidFill>
                            <a:schemeClr val="bg1">
                              <a:lumMod val="50000"/>
                            </a:schemeClr>
                          </a:solidFill>
                        </a:rPr>
                        <a:t>/90/</a:t>
                      </a:r>
                      <a:r>
                        <a:rPr lang="de-AT" sz="1800" dirty="0">
                          <a:solidFill>
                            <a:schemeClr val="bg1">
                              <a:lumMod val="50000"/>
                            </a:schemeClr>
                          </a:solidFill>
                        </a:rPr>
                        <a:t>120/150/190</a:t>
                      </a:r>
                      <a:r>
                        <a:rPr lang="de-AT" sz="1400" dirty="0">
                          <a:solidFill>
                            <a:schemeClr val="bg1">
                              <a:lumMod val="50000"/>
                            </a:schemeClr>
                          </a:solidFill>
                        </a:rPr>
                        <a:t> </a:t>
                      </a:r>
                    </a:p>
                  </a:txBody>
                  <a:tcPr/>
                </a:tc>
                <a:extLst>
                  <a:ext uri="{0D108BD9-81ED-4DB2-BD59-A6C34878D82A}">
                    <a16:rowId xmlns:a16="http://schemas.microsoft.com/office/drawing/2014/main" xmlns="" val="10002"/>
                  </a:ext>
                </a:extLst>
              </a:tr>
              <a:tr h="667493">
                <a:tc>
                  <a:txBody>
                    <a:bodyPr/>
                    <a:lstStyle/>
                    <a:p>
                      <a:r>
                        <a:rPr lang="de-AT" sz="1800" dirty="0">
                          <a:solidFill>
                            <a:schemeClr val="bg1">
                              <a:lumMod val="50000"/>
                            </a:schemeClr>
                          </a:solidFill>
                        </a:rPr>
                        <a:t>Selbstversuch</a:t>
                      </a:r>
                      <a:endParaRPr lang="de-AT" sz="1400"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dirty="0">
                          <a:solidFill>
                            <a:schemeClr val="bg1">
                              <a:lumMod val="50000"/>
                            </a:schemeClr>
                          </a:solidFill>
                        </a:rPr>
                        <a:t>~ 90 – 120* A/min</a:t>
                      </a:r>
                    </a:p>
                    <a:p>
                      <a:r>
                        <a:rPr lang="de-AT" sz="1050" dirty="0">
                          <a:solidFill>
                            <a:schemeClr val="bg1">
                              <a:lumMod val="50000"/>
                            </a:schemeClr>
                          </a:solidFill>
                        </a:rPr>
                        <a:t>*120 nur selbst lesbar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dirty="0">
                          <a:solidFill>
                            <a:schemeClr val="bg1">
                              <a:lumMod val="50000"/>
                            </a:schemeClr>
                          </a:solidFill>
                        </a:rPr>
                        <a:t>+ 300 A/min</a:t>
                      </a:r>
                    </a:p>
                    <a:p>
                      <a:endParaRPr lang="de-AT" sz="1400" dirty="0">
                        <a:solidFill>
                          <a:schemeClr val="bg1">
                            <a:lumMod val="50000"/>
                          </a:schemeClr>
                        </a:solidFill>
                      </a:endParaRPr>
                    </a:p>
                  </a:txBody>
                  <a:tcPr/>
                </a:tc>
                <a:extLst>
                  <a:ext uri="{0D108BD9-81ED-4DB2-BD59-A6C34878D82A}">
                    <a16:rowId xmlns:a16="http://schemas.microsoft.com/office/drawing/2014/main" xmlns="" val="10003"/>
                  </a:ext>
                </a:extLst>
              </a:tr>
            </a:tbl>
          </a:graphicData>
        </a:graphic>
      </p:graphicFrame>
      <p:sp>
        <p:nvSpPr>
          <p:cNvPr id="10" name="Textfeld 9"/>
          <p:cNvSpPr txBox="1"/>
          <p:nvPr/>
        </p:nvSpPr>
        <p:spPr>
          <a:xfrm>
            <a:off x="388000" y="1896935"/>
            <a:ext cx="5677516" cy="523220"/>
          </a:xfrm>
          <a:prstGeom prst="rect">
            <a:avLst/>
          </a:prstGeom>
          <a:noFill/>
        </p:spPr>
        <p:txBody>
          <a:bodyPr wrap="none" rtlCol="0">
            <a:spAutoFit/>
          </a:bodyPr>
          <a:lstStyle/>
          <a:p>
            <a:r>
              <a:rPr lang="de-AT" sz="2800" b="1" dirty="0"/>
              <a:t>2 Finger Suchsystem etwa 100 A/min</a:t>
            </a:r>
          </a:p>
        </p:txBody>
      </p:sp>
      <p:sp>
        <p:nvSpPr>
          <p:cNvPr id="19" name="Textfeld 18"/>
          <p:cNvSpPr txBox="1"/>
          <p:nvPr/>
        </p:nvSpPr>
        <p:spPr>
          <a:xfrm>
            <a:off x="350916" y="5370192"/>
            <a:ext cx="8048422" cy="523220"/>
          </a:xfrm>
          <a:prstGeom prst="rect">
            <a:avLst/>
          </a:prstGeom>
          <a:noFill/>
        </p:spPr>
        <p:txBody>
          <a:bodyPr wrap="none" rtlCol="0">
            <a:spAutoFit/>
          </a:bodyPr>
          <a:lstStyle/>
          <a:p>
            <a:r>
              <a:rPr lang="de-AT" sz="2800" dirty="0"/>
              <a:t>Im Schnitt min. Faktor 2 … + Lesbar? Verwertbar? IKT?</a:t>
            </a:r>
          </a:p>
        </p:txBody>
      </p:sp>
      <p:grpSp>
        <p:nvGrpSpPr>
          <p:cNvPr id="20" name="Gruppieren 19"/>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1" name="Rechteck 20"/>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2" name="Grafik 2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346727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7</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569729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spcBef>
                <a:spcPct val="0"/>
              </a:spcBef>
              <a:defRPr/>
            </a:pPr>
            <a:r>
              <a:rPr lang="de-DE" sz="4000" b="1" dirty="0">
                <a:ln w="0"/>
                <a:solidFill>
                  <a:srgbClr val="FFC000"/>
                </a:solidFill>
                <a:effectLst>
                  <a:reflection blurRad="12700" stA="50000" endPos="50000" dist="5000" dir="5400000" sy="-100000" rotWithShape="0"/>
                </a:effectLst>
              </a:rPr>
              <a:t>„Das können doch </a:t>
            </a:r>
          </a:p>
          <a:p>
            <a:pPr lvl="0">
              <a:spcBef>
                <a:spcPct val="0"/>
              </a:spcBef>
              <a:defRPr/>
            </a:pPr>
            <a:r>
              <a:rPr lang="de-DE" sz="4000" b="1" dirty="0">
                <a:ln w="0"/>
                <a:solidFill>
                  <a:srgbClr val="FFC000"/>
                </a:solidFill>
                <a:effectLst>
                  <a:reflection blurRad="12700" stA="50000" endPos="50000" dist="5000" dir="5400000" sy="-100000" rotWithShape="0"/>
                </a:effectLst>
              </a:rPr>
              <a:t>Siri und Co …“</a:t>
            </a:r>
          </a:p>
          <a:p>
            <a:pPr lvl="0">
              <a:spcBef>
                <a:spcPct val="0"/>
              </a:spcBef>
              <a:defRPr/>
            </a:pPr>
            <a:endParaRPr lang="de-DE" sz="4000" b="1" dirty="0">
              <a:ln w="0"/>
              <a:solidFill>
                <a:srgbClr val="FFC000"/>
              </a:solidFill>
              <a:effectLst>
                <a:reflection blurRad="12700" stA="50000" endPos="50000" dist="5000" dir="5400000" sy="-100000" rotWithShape="0"/>
              </a:effectLst>
            </a:endParaRPr>
          </a:p>
          <a:p>
            <a:r>
              <a:rPr lang="de-AT" sz="4000" b="1" dirty="0"/>
              <a:t>Spracherkennung zur Texterfassung …</a:t>
            </a:r>
            <a:endParaRPr lang="de-AT" sz="4000" dirty="0"/>
          </a:p>
          <a:p>
            <a:r>
              <a:rPr lang="de-AT" sz="2400" dirty="0"/>
              <a:t>Gibt es schon seit vielen Jahren – ist aber selten eine Lösung …</a:t>
            </a:r>
          </a:p>
          <a:p>
            <a:endParaRPr lang="de-AT" sz="2400" dirty="0"/>
          </a:p>
          <a:p>
            <a:r>
              <a:rPr lang="de-AT" sz="2400" dirty="0"/>
              <a:t>Geschwindigkeit beim Sprechen maximal 500 Zeichen pro Minute</a:t>
            </a:r>
          </a:p>
          <a:p>
            <a:r>
              <a:rPr lang="de-AT" sz="2400" dirty="0"/>
              <a:t>Normales Sprechtempo entspricht schnellem Schreibtempo</a:t>
            </a:r>
          </a:p>
          <a:p>
            <a:r>
              <a:rPr lang="de-AT" sz="2400" dirty="0"/>
              <a:t>Bei Fachbegriffen und Textformatierung fehleranfällig</a:t>
            </a:r>
          </a:p>
          <a:p>
            <a:r>
              <a:rPr lang="de-AT" sz="2400" dirty="0"/>
              <a:t>Sprechen ist notwendig (Störung)</a:t>
            </a:r>
          </a:p>
          <a:p>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AT" sz="44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7</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5" name="Gruppieren 4"/>
          <p:cNvGrpSpPr/>
          <p:nvPr/>
        </p:nvGrpSpPr>
        <p:grpSpPr>
          <a:xfrm rot="1238195">
            <a:off x="2449333" y="51508"/>
            <a:ext cx="1927833" cy="2065807"/>
            <a:chOff x="3363900" y="2564904"/>
            <a:chExt cx="2576252" cy="2539623"/>
          </a:xfrm>
        </p:grpSpPr>
        <p:sp>
          <p:nvSpPr>
            <p:cNvPr id="3" name="Stern mit 32 Zacken 2"/>
            <p:cNvSpPr/>
            <p:nvPr/>
          </p:nvSpPr>
          <p:spPr>
            <a:xfrm>
              <a:off x="3363900" y="2564904"/>
              <a:ext cx="2576252" cy="2539623"/>
            </a:xfrm>
            <a:prstGeom prst="star32">
              <a:avLst>
                <a:gd name="adj" fmla="val 43854"/>
              </a:avLst>
            </a:prstGeom>
            <a:gradFill>
              <a:gsLst>
                <a:gs pos="0">
                  <a:schemeClr val="accent2">
                    <a:shade val="51000"/>
                    <a:satMod val="130000"/>
                    <a:alpha val="51000"/>
                  </a:schemeClr>
                </a:gs>
                <a:gs pos="80000">
                  <a:schemeClr val="accent2">
                    <a:shade val="93000"/>
                    <a:satMod val="130000"/>
                    <a:alpha val="56000"/>
                  </a:schemeClr>
                </a:gs>
                <a:gs pos="100000">
                  <a:schemeClr val="accent2">
                    <a:shade val="94000"/>
                    <a:satMod val="135000"/>
                    <a:alpha val="69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de-AT"/>
            </a:p>
          </p:txBody>
        </p:sp>
        <p:sp>
          <p:nvSpPr>
            <p:cNvPr id="4" name="Textfeld 3"/>
            <p:cNvSpPr txBox="1"/>
            <p:nvPr/>
          </p:nvSpPr>
          <p:spPr>
            <a:xfrm>
              <a:off x="3563337" y="3438318"/>
              <a:ext cx="1638590" cy="646331"/>
            </a:xfrm>
            <a:prstGeom prst="rect">
              <a:avLst/>
            </a:prstGeom>
            <a:noFill/>
          </p:spPr>
          <p:txBody>
            <a:bodyPr wrap="none" rtlCol="0">
              <a:spAutoFit/>
            </a:bodyPr>
            <a:lstStyle/>
            <a:p>
              <a:r>
                <a:rPr lang="de-AT"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NEIN!!!</a:t>
              </a:r>
            </a:p>
          </p:txBody>
        </p:sp>
      </p:grpSp>
      <p:grpSp>
        <p:nvGrpSpPr>
          <p:cNvPr id="19" name="Gruppieren 18"/>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3734326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8</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1880866"/>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Wie gut</a:t>
            </a:r>
            <a:r>
              <a:rPr kumimoji="0" lang="de-DE" sz="36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funktioniert Sprechen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000" b="1" i="0" u="none" strike="noStrik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36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a:p>
            <a:endParaRPr lang="de-AT" sz="36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8</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sp>
        <p:nvSpPr>
          <p:cNvPr id="2" name="Textfeld 1"/>
          <p:cNvSpPr txBox="1"/>
          <p:nvPr/>
        </p:nvSpPr>
        <p:spPr>
          <a:xfrm>
            <a:off x="273830" y="1853134"/>
            <a:ext cx="8586091" cy="3447098"/>
          </a:xfrm>
          <a:prstGeom prst="rect">
            <a:avLst/>
          </a:prstGeom>
          <a:noFill/>
        </p:spPr>
        <p:txBody>
          <a:bodyPr wrap="square" rtlCol="0">
            <a:spAutoFit/>
          </a:bodyPr>
          <a:lstStyle/>
          <a:p>
            <a:r>
              <a:rPr lang="de-AT" sz="2000" b="1" dirty="0"/>
              <a:t>Abgetippt in 38 sec (~370 A/min):</a:t>
            </a:r>
            <a:br>
              <a:rPr lang="de-AT" sz="2000" b="1" dirty="0"/>
            </a:br>
            <a:r>
              <a:rPr lang="de-AT" sz="2000" dirty="0"/>
              <a:t>Die Erdmandel ist eine ausdauernde krautige Pflanze, die Wuchshöhen von bis zu 60 cm (selten bis 100 cm) erreicht. Sie bildet lange, unterirdische </a:t>
            </a:r>
            <a:r>
              <a:rPr lang="de-AT" sz="2000" dirty="0" err="1"/>
              <a:t>Ausläuf</a:t>
            </a:r>
            <a:r>
              <a:rPr lang="de-AT" sz="2000" u="sng" dirty="0" err="1">
                <a:solidFill>
                  <a:srgbClr val="FF0000"/>
                </a:solidFill>
              </a:rPr>
              <a:t>t</a:t>
            </a:r>
            <a:r>
              <a:rPr lang="de-AT" sz="2000" dirty="0" err="1"/>
              <a:t>er</a:t>
            </a:r>
            <a:r>
              <a:rPr lang="de-AT" sz="2000" dirty="0"/>
              <a:t> (Stolonen) mit knolligen Verdickungen, die Durchmesser von bis zu 15 mm besitzen. </a:t>
            </a:r>
          </a:p>
          <a:p>
            <a:endParaRPr lang="de-AT" sz="2000" dirty="0"/>
          </a:p>
          <a:p>
            <a:r>
              <a:rPr lang="de-AT" sz="2000" b="1" dirty="0"/>
              <a:t>Dragon Natural </a:t>
            </a:r>
            <a:r>
              <a:rPr lang="de-AT" sz="2000" b="1" dirty="0" err="1"/>
              <a:t>Speaking</a:t>
            </a:r>
            <a:r>
              <a:rPr lang="de-AT" sz="2000" b="1" dirty="0"/>
              <a:t> in 26 Sekunden (~540 A/min):</a:t>
            </a:r>
            <a:br>
              <a:rPr lang="de-AT" sz="2000" b="1" dirty="0"/>
            </a:br>
            <a:r>
              <a:rPr lang="de-AT" sz="2000" dirty="0"/>
              <a:t>Die </a:t>
            </a:r>
            <a:r>
              <a:rPr lang="de-AT" sz="2000" u="sng" dirty="0">
                <a:solidFill>
                  <a:srgbClr val="FF0000"/>
                </a:solidFill>
              </a:rPr>
              <a:t>Erdmantel</a:t>
            </a:r>
            <a:r>
              <a:rPr lang="de-AT" sz="2000" dirty="0"/>
              <a:t> ist eine ausdauernde krautigen Pflanze, die </a:t>
            </a:r>
            <a:r>
              <a:rPr lang="de-AT" sz="2000" u="sng" dirty="0">
                <a:solidFill>
                  <a:srgbClr val="FF0000"/>
                </a:solidFill>
              </a:rPr>
              <a:t>Büchsen</a:t>
            </a:r>
            <a:r>
              <a:rPr lang="de-AT" sz="2000" dirty="0"/>
              <a:t> von bis zu 60 cm</a:t>
            </a:r>
            <a:r>
              <a:rPr lang="de-AT" sz="2000" u="sng" dirty="0">
                <a:solidFill>
                  <a:srgbClr val="FF0000"/>
                </a:solidFill>
              </a:rPr>
              <a:t>) SELTEN</a:t>
            </a:r>
            <a:r>
              <a:rPr lang="de-AT" sz="2000" dirty="0"/>
              <a:t> bis 100 cm) erreicht. Sie </a:t>
            </a:r>
            <a:r>
              <a:rPr lang="de-AT" sz="2000" u="sng" dirty="0">
                <a:solidFill>
                  <a:srgbClr val="FF0000"/>
                </a:solidFill>
              </a:rPr>
              <a:t>bin ich </a:t>
            </a:r>
            <a:r>
              <a:rPr lang="de-AT" sz="2000" dirty="0"/>
              <a:t>lange, unterirdische Ausläufer </a:t>
            </a:r>
            <a:r>
              <a:rPr lang="de-AT" sz="2000" u="sng" dirty="0">
                <a:solidFill>
                  <a:srgbClr val="FF0000"/>
                </a:solidFill>
              </a:rPr>
              <a:t>Kammerstein</a:t>
            </a:r>
            <a:r>
              <a:rPr lang="de-AT" sz="2000" dirty="0"/>
              <a:t>) mit </a:t>
            </a:r>
            <a:r>
              <a:rPr lang="de-AT" sz="2000" u="sng" dirty="0">
                <a:solidFill>
                  <a:srgbClr val="FF0000"/>
                </a:solidFill>
              </a:rPr>
              <a:t>wohligen </a:t>
            </a:r>
            <a:r>
              <a:rPr lang="de-AT" sz="2000" u="sng" dirty="0" err="1">
                <a:solidFill>
                  <a:srgbClr val="FF0000"/>
                </a:solidFill>
              </a:rPr>
              <a:t>Etikon</a:t>
            </a:r>
            <a:r>
              <a:rPr lang="de-AT" sz="2000" dirty="0"/>
              <a:t>, die Durchmesser von bis zu 15 mm </a:t>
            </a:r>
            <a:r>
              <a:rPr lang="de-AT" sz="2000" u="sng" dirty="0">
                <a:solidFill>
                  <a:srgbClr val="FF0000"/>
                </a:solidFill>
              </a:rPr>
              <a:t>sitzen</a:t>
            </a:r>
            <a:r>
              <a:rPr lang="de-AT" sz="2000" dirty="0"/>
              <a:t>.</a:t>
            </a:r>
          </a:p>
          <a:p>
            <a:endParaRPr lang="de-AT" dirty="0"/>
          </a:p>
        </p:txBody>
      </p:sp>
      <p:sp>
        <p:nvSpPr>
          <p:cNvPr id="3" name="Textfeld 2"/>
          <p:cNvSpPr txBox="1"/>
          <p:nvPr/>
        </p:nvSpPr>
        <p:spPr>
          <a:xfrm>
            <a:off x="273830" y="5482457"/>
            <a:ext cx="7961154" cy="646331"/>
          </a:xfrm>
          <a:prstGeom prst="rect">
            <a:avLst/>
          </a:prstGeom>
          <a:noFill/>
        </p:spPr>
        <p:txBody>
          <a:bodyPr wrap="none" rtlCol="0">
            <a:spAutoFit/>
          </a:bodyPr>
          <a:lstStyle/>
          <a:p>
            <a:r>
              <a:rPr lang="de-AT" dirty="0"/>
              <a:t>Bei Hänsel und Gretel sieht es besser aus … aber: Geringer Zeitgewinn beim Tippen</a:t>
            </a:r>
          </a:p>
          <a:p>
            <a:r>
              <a:rPr lang="de-AT" dirty="0"/>
              <a:t>Normales lesen/sprechen liegt eher bei 350 A/min … ist unterschiedlich.</a:t>
            </a:r>
          </a:p>
        </p:txBody>
      </p:sp>
      <p:grpSp>
        <p:nvGrpSpPr>
          <p:cNvPr id="19" name="Gruppieren 18"/>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1134258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Thomas\Desktop\ms\992762_1653698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5000" contrast="40000"/>
                    </a14:imgEffect>
                  </a14:imgLayer>
                </a14:imgProps>
              </a:ext>
              <a:ext uri="{28A0092B-C50C-407E-A947-70E740481C1C}">
                <a14:useLocalDpi xmlns:a14="http://schemas.microsoft.com/office/drawing/2010/main" val="0"/>
              </a:ext>
            </a:extLst>
          </a:blip>
          <a:srcRect t="7741"/>
          <a:stretch/>
        </p:blipFill>
        <p:spPr bwMode="auto">
          <a:xfrm>
            <a:off x="-10247" y="0"/>
            <a:ext cx="9154247" cy="6333661"/>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7010400" y="6492875"/>
            <a:ext cx="2133600" cy="365125"/>
          </a:xfrm>
        </p:spPr>
        <p:txBody>
          <a:bodyPr/>
          <a:lstStyle/>
          <a:p>
            <a:fld id="{D825F64B-B6D2-41DD-9133-6F31224541A2}" type="slidenum">
              <a:rPr lang="en-US" smtClean="0">
                <a:solidFill>
                  <a:schemeClr val="bg1"/>
                </a:solidFill>
                <a:latin typeface="Lucida Sans Unicode" pitchFamily="34" charset="0"/>
                <a:cs typeface="Lucida Sans Unicode" pitchFamily="34" charset="0"/>
              </a:rPr>
              <a:pPr/>
              <a:t>9</a:t>
            </a:fld>
            <a:endParaRPr lang="en-US" dirty="0">
              <a:solidFill>
                <a:schemeClr val="bg1"/>
              </a:solidFill>
              <a:latin typeface="Lucida Sans Unicode" pitchFamily="34" charset="0"/>
              <a:cs typeface="Lucida Sans Unicode" pitchFamily="34" charset="0"/>
            </a:endParaRPr>
          </a:p>
        </p:txBody>
      </p:sp>
      <p:sp>
        <p:nvSpPr>
          <p:cNvPr id="8" name="Untertitel 2"/>
          <p:cNvSpPr txBox="1">
            <a:spLocks/>
          </p:cNvSpPr>
          <p:nvPr/>
        </p:nvSpPr>
        <p:spPr>
          <a:xfrm>
            <a:off x="642910" y="5500702"/>
            <a:ext cx="6400800" cy="68103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itel 1"/>
          <p:cNvSpPr txBox="1">
            <a:spLocks/>
          </p:cNvSpPr>
          <p:nvPr/>
        </p:nvSpPr>
        <p:spPr>
          <a:xfrm>
            <a:off x="571472" y="57148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el 1"/>
          <p:cNvSpPr txBox="1">
            <a:spLocks/>
          </p:cNvSpPr>
          <p:nvPr/>
        </p:nvSpPr>
        <p:spPr>
          <a:xfrm>
            <a:off x="251520" y="323998"/>
            <a:ext cx="8892480" cy="5857734"/>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spcBef>
                <a:spcPct val="0"/>
              </a:spcBef>
              <a:defRPr/>
            </a:pPr>
            <a:r>
              <a:rPr lang="de-DE" sz="4000" b="1" dirty="0">
                <a:ln w="0"/>
                <a:solidFill>
                  <a:srgbClr val="FFC000"/>
                </a:solidFill>
                <a:effectLst>
                  <a:reflection blurRad="12700" stA="50000" endPos="50000" dist="5000" dir="5400000" sy="-100000" rotWithShape="0"/>
                </a:effectLst>
              </a:rPr>
              <a:t>„Das ist mir zu aufwändig …“</a:t>
            </a:r>
          </a:p>
          <a:p>
            <a:pPr lvl="0">
              <a:spcBef>
                <a:spcPct val="0"/>
              </a:spcBef>
              <a:defRPr/>
            </a:pPr>
            <a:endParaRPr lang="de-DE" sz="4000" b="1" dirty="0">
              <a:ln w="0"/>
              <a:solidFill>
                <a:srgbClr val="FFC000"/>
              </a:solidFill>
              <a:effectLst>
                <a:reflection blurRad="12700" stA="50000" endPos="50000" dist="5000" dir="5400000" sy="-100000" rotWithShape="0"/>
              </a:effectLst>
            </a:endParaRPr>
          </a:p>
          <a:p>
            <a:endParaRPr lang="de-AT" sz="4000" b="1" dirty="0"/>
          </a:p>
          <a:p>
            <a:r>
              <a:rPr lang="de-AT" sz="4000" b="1" dirty="0"/>
              <a:t>Der Aufwand für das Erlernen von …</a:t>
            </a:r>
            <a:endParaRPr lang="de-AT" sz="4000" dirty="0"/>
          </a:p>
          <a:p>
            <a:r>
              <a:rPr lang="de-AT" sz="2400" dirty="0"/>
              <a:t>… Blind schreiben/~120 A/min beträgt etwa</a:t>
            </a:r>
          </a:p>
          <a:p>
            <a:r>
              <a:rPr lang="de-AT" sz="4000" b="1" dirty="0"/>
              <a:t>Ca. 10 Stunden </a:t>
            </a:r>
            <a:r>
              <a:rPr lang="de-AT" sz="2000" b="1" dirty="0"/>
              <a:t>(= 10 min x 60 Tage oder 15 min x 40 Tage)</a:t>
            </a:r>
          </a:p>
          <a:p>
            <a:endParaRPr lang="de-DE" sz="2000" b="1" dirty="0">
              <a:ln w="0"/>
              <a:solidFill>
                <a:srgbClr val="FFC000"/>
              </a:solidFill>
              <a:effectLst>
                <a:reflection blurRad="12700" stA="50000" endPos="50000" dist="5000" dir="5400000" sy="-100000" rotWithShape="0"/>
              </a:effectLst>
              <a:latin typeface="+mj-lt"/>
              <a:ea typeface="+mj-ea"/>
              <a:cs typeface="+mj-cs"/>
            </a:endParaRPr>
          </a:p>
          <a:p>
            <a:r>
              <a:rPr lang="de-DE" sz="4000" b="1" dirty="0"/>
              <a:t>In 10 Stunden schreibt man … </a:t>
            </a:r>
          </a:p>
          <a:p>
            <a:pPr>
              <a:spcBef>
                <a:spcPct val="0"/>
              </a:spcBef>
              <a:defRPr/>
            </a:pPr>
            <a:r>
              <a:rPr lang="de-AT" sz="2400" dirty="0"/>
              <a:t>… 100 A/min =&gt; 6000 A/h entspricht etwa 4 Normseiten</a:t>
            </a:r>
            <a:r>
              <a:rPr lang="de-AT" sz="1600" dirty="0"/>
              <a:t>*</a:t>
            </a:r>
            <a:r>
              <a:rPr lang="de-AT" sz="2400" dirty="0"/>
              <a:t> also:</a:t>
            </a:r>
          </a:p>
          <a:p>
            <a:pPr>
              <a:spcBef>
                <a:spcPct val="0"/>
              </a:spcBef>
              <a:defRPr/>
            </a:pPr>
            <a:r>
              <a:rPr lang="de-AT" sz="2400" dirty="0"/>
              <a:t>40 Seiten in 10 Stunden!</a:t>
            </a:r>
          </a:p>
          <a:p>
            <a:pPr>
              <a:spcBef>
                <a:spcPct val="0"/>
              </a:spcBef>
              <a:defRPr/>
            </a:pPr>
            <a:r>
              <a:rPr lang="de-AT" sz="2000" dirty="0"/>
              <a:t>Bei 200 Anschlägen A/min hätte man das schon nach 80 Seiten aufgeholt</a:t>
            </a:r>
            <a:endParaRPr lang="de-AT" sz="2400" dirty="0"/>
          </a:p>
          <a:p>
            <a:pPr lvl="0">
              <a:spcBef>
                <a:spcPct val="0"/>
              </a:spcBef>
              <a:defRPr/>
            </a:pPr>
            <a:r>
              <a:rPr lang="de-DE" sz="1100" dirty="0">
                <a:ln w="0"/>
                <a:effectLst>
                  <a:reflection blurRad="12700" stA="50000" endPos="50000" dist="5000" dir="5400000" sy="-100000" rotWithShape="0"/>
                </a:effectLst>
                <a:latin typeface="+mj-lt"/>
                <a:ea typeface="+mj-ea"/>
                <a:cs typeface="+mj-cs"/>
              </a:rPr>
              <a:t>http://de.wikipedia.org/wiki/Normseite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DE" sz="4000" b="1" dirty="0">
              <a:ln w="0"/>
              <a:solidFill>
                <a:srgbClr val="FFC000"/>
              </a:solidFill>
              <a:effectLst>
                <a:reflection blurRad="12700" stA="50000" endPos="50000" dist="5000" dir="5400000" sy="-100000"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de-AT" sz="4400" b="1" dirty="0"/>
          </a:p>
          <a:p>
            <a:endParaRPr lang="de-AT" sz="3600" b="1" dirty="0"/>
          </a:p>
          <a:p>
            <a:endParaRPr lang="de-AT" sz="3600" b="1"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normalizeH="0" noProof="0" dirty="0">
              <a:uLnTx/>
              <a:uFillTx/>
              <a:latin typeface="+mj-lt"/>
              <a:ea typeface="+mj-ea"/>
              <a:cs typeface="+mj-cs"/>
            </a:endParaRPr>
          </a:p>
        </p:txBody>
      </p:sp>
      <p:sp>
        <p:nvSpPr>
          <p:cNvPr id="13" name="Rechteck 12"/>
          <p:cNvSpPr/>
          <p:nvPr/>
        </p:nvSpPr>
        <p:spPr>
          <a:xfrm>
            <a:off x="0" y="6286520"/>
            <a:ext cx="9144000" cy="571480"/>
          </a:xfrm>
          <a:prstGeom prst="rect">
            <a:avLst/>
          </a:prstGeom>
          <a:solidFill>
            <a:srgbClr val="1B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arbeiten\pa\ph cd\Vorlagen Endfassung\Logos Screen RGB\PH_logo RGB 10 cm.jpg"/>
          <p:cNvPicPr>
            <a:picLocks noChangeAspect="1" noChangeArrowheads="1"/>
          </p:cNvPicPr>
          <p:nvPr/>
        </p:nvPicPr>
        <p:blipFill>
          <a:blip r:embed="rId5" cstate="print">
            <a:clrChange>
              <a:clrFrom>
                <a:srgbClr val="1B3476"/>
              </a:clrFrom>
              <a:clrTo>
                <a:srgbClr val="1B3476">
                  <a:alpha val="0"/>
                </a:srgbClr>
              </a:clrTo>
            </a:clrChange>
          </a:blip>
          <a:srcRect t="38570"/>
          <a:stretch>
            <a:fillRect/>
          </a:stretch>
        </p:blipFill>
        <p:spPr bwMode="auto">
          <a:xfrm>
            <a:off x="71406" y="6374428"/>
            <a:ext cx="669762" cy="412158"/>
          </a:xfrm>
          <a:prstGeom prst="rect">
            <a:avLst/>
          </a:prstGeom>
          <a:noFill/>
        </p:spPr>
      </p:pic>
      <p:sp>
        <p:nvSpPr>
          <p:cNvPr id="15" name="Foliennummernplatzhalter 5"/>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5F64B-B6D2-41DD-9133-6F31224541A2}" type="slidenum">
              <a:rPr lang="en-US" smtClean="0">
                <a:solidFill>
                  <a:schemeClr val="bg1"/>
                </a:solidFill>
                <a:latin typeface="Lucida Sans Unicode" pitchFamily="34" charset="0"/>
                <a:cs typeface="Lucida Sans Unicode" pitchFamily="34" charset="0"/>
              </a:rPr>
              <a:pPr/>
              <a:t>9</a:t>
            </a:fld>
            <a:endParaRPr lang="en-US" dirty="0">
              <a:solidFill>
                <a:schemeClr val="bg1"/>
              </a:solidFill>
              <a:latin typeface="Lucida Sans Unicode" pitchFamily="34" charset="0"/>
              <a:cs typeface="Lucida Sans Unicode" pitchFamily="34" charset="0"/>
            </a:endParaRPr>
          </a:p>
        </p:txBody>
      </p:sp>
      <p:sp>
        <p:nvSpPr>
          <p:cNvPr id="16" name="Fußzeilenplatzhalter 6"/>
          <p:cNvSpPr>
            <a:spLocks noGrp="1"/>
          </p:cNvSpPr>
          <p:nvPr>
            <p:ph type="ftr" sz="quarter" idx="11"/>
          </p:nvPr>
        </p:nvSpPr>
        <p:spPr>
          <a:xfrm>
            <a:off x="3124200" y="6356350"/>
            <a:ext cx="2895600" cy="365125"/>
          </a:xfrm>
        </p:spPr>
        <p:txBody>
          <a:bodyPr/>
          <a:lstStyle/>
          <a:p>
            <a:endParaRPr lang="en-US" dirty="0"/>
          </a:p>
        </p:txBody>
      </p:sp>
      <p:grpSp>
        <p:nvGrpSpPr>
          <p:cNvPr id="5" name="Gruppieren 4"/>
          <p:cNvGrpSpPr/>
          <p:nvPr/>
        </p:nvGrpSpPr>
        <p:grpSpPr>
          <a:xfrm rot="1238195">
            <a:off x="2449333" y="51508"/>
            <a:ext cx="1927833" cy="2065807"/>
            <a:chOff x="3363900" y="2564904"/>
            <a:chExt cx="2576252" cy="2539623"/>
          </a:xfrm>
        </p:grpSpPr>
        <p:sp>
          <p:nvSpPr>
            <p:cNvPr id="3" name="Stern mit 32 Zacken 2"/>
            <p:cNvSpPr/>
            <p:nvPr/>
          </p:nvSpPr>
          <p:spPr>
            <a:xfrm>
              <a:off x="3363900" y="2564904"/>
              <a:ext cx="2576252" cy="2539623"/>
            </a:xfrm>
            <a:prstGeom prst="star32">
              <a:avLst>
                <a:gd name="adj" fmla="val 43854"/>
              </a:avLst>
            </a:prstGeom>
            <a:gradFill>
              <a:gsLst>
                <a:gs pos="0">
                  <a:schemeClr val="accent2">
                    <a:shade val="51000"/>
                    <a:satMod val="130000"/>
                    <a:alpha val="51000"/>
                  </a:schemeClr>
                </a:gs>
                <a:gs pos="80000">
                  <a:schemeClr val="accent2">
                    <a:shade val="93000"/>
                    <a:satMod val="130000"/>
                    <a:alpha val="56000"/>
                  </a:schemeClr>
                </a:gs>
                <a:gs pos="100000">
                  <a:schemeClr val="accent2">
                    <a:shade val="94000"/>
                    <a:satMod val="135000"/>
                    <a:alpha val="69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de-AT"/>
            </a:p>
          </p:txBody>
        </p:sp>
        <p:sp>
          <p:nvSpPr>
            <p:cNvPr id="4" name="Textfeld 3"/>
            <p:cNvSpPr txBox="1"/>
            <p:nvPr/>
          </p:nvSpPr>
          <p:spPr>
            <a:xfrm>
              <a:off x="3563337" y="3438318"/>
              <a:ext cx="1638590" cy="646331"/>
            </a:xfrm>
            <a:prstGeom prst="rect">
              <a:avLst/>
            </a:prstGeom>
            <a:noFill/>
          </p:spPr>
          <p:txBody>
            <a:bodyPr wrap="none" rtlCol="0">
              <a:spAutoFit/>
            </a:bodyPr>
            <a:lstStyle/>
            <a:p>
              <a:r>
                <a:rPr lang="de-AT"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NEIN!!!</a:t>
              </a:r>
            </a:p>
          </p:txBody>
        </p:sp>
      </p:grpSp>
      <p:grpSp>
        <p:nvGrpSpPr>
          <p:cNvPr id="19" name="Gruppieren 18"/>
          <p:cNvGrpSpPr/>
          <p:nvPr/>
        </p:nvGrpSpPr>
        <p:grpSpPr>
          <a:xfrm>
            <a:off x="7564710" y="283230"/>
            <a:ext cx="1168595" cy="1168595"/>
            <a:chOff x="7291837" y="323996"/>
            <a:chExt cx="1592835" cy="1592835"/>
          </a:xfrm>
          <a:effectLst>
            <a:reflection blurRad="6350" stA="52000" endA="300" endPos="35000" dir="5400000" sy="-100000" algn="bl" rotWithShape="0"/>
          </a:effectLst>
        </p:grpSpPr>
        <p:sp>
          <p:nvSpPr>
            <p:cNvPr id="20" name="Rechteck 19"/>
            <p:cNvSpPr/>
            <p:nvPr/>
          </p:nvSpPr>
          <p:spPr>
            <a:xfrm>
              <a:off x="7380312" y="404664"/>
              <a:ext cx="1416026" cy="147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1" name="Grafik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1837" y="323996"/>
              <a:ext cx="1592835" cy="1592835"/>
            </a:xfrm>
            <a:prstGeom prst="rect">
              <a:avLst/>
            </a:prstGeom>
          </p:spPr>
        </p:pic>
      </p:grpSp>
    </p:spTree>
    <p:extLst>
      <p:ext uri="{BB962C8B-B14F-4D97-AF65-F5344CB8AC3E}">
        <p14:creationId xmlns:p14="http://schemas.microsoft.com/office/powerpoint/2010/main" val="194539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Bildschirmpräsentation (4:3)</PresentationFormat>
  <Paragraphs>380</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PH-Vorarlberg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Steimen Thomas</cp:lastModifiedBy>
  <cp:revision>143</cp:revision>
  <cp:lastPrinted>2016-10-20T11:39:48Z</cp:lastPrinted>
  <dcterms:created xsi:type="dcterms:W3CDTF">2010-04-21T09:19:59Z</dcterms:created>
  <dcterms:modified xsi:type="dcterms:W3CDTF">2017-04-28T06:55:22Z</dcterms:modified>
</cp:coreProperties>
</file>